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7" r:id="rId35"/>
    <p:sldId id="29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30-10-2020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3048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BONES DISEASE CONDITIONS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dirty="0" smtClean="0"/>
              <a:t> Dr. R.S.G.SOWMYA, </a:t>
            </a:r>
            <a:br>
              <a:rPr lang="en-US" sz="3200" dirty="0" smtClean="0"/>
            </a:br>
            <a:r>
              <a:rPr lang="en-US" sz="3200" dirty="0" smtClean="0"/>
              <a:t>Assistant Professor</a:t>
            </a:r>
            <a:br>
              <a:rPr lang="en-US" sz="3200" dirty="0" smtClean="0"/>
            </a:br>
            <a:r>
              <a:rPr lang="en-US" sz="3200" dirty="0" smtClean="0"/>
              <a:t>Dept of Pathology, </a:t>
            </a:r>
            <a:r>
              <a:rPr lang="en-US" sz="2800" dirty="0" smtClean="0"/>
              <a:t>SKHMC</a:t>
            </a:r>
            <a:r>
              <a:rPr lang="en-US" sz="3200" dirty="0" smtClean="0"/>
              <a:t>, </a:t>
            </a:r>
            <a:r>
              <a:rPr lang="en-US" sz="3200" dirty="0" err="1" smtClean="0"/>
              <a:t>kulasekharam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b="1" spc="-5" dirty="0" smtClean="0"/>
              <a:t>Non-</a:t>
            </a:r>
            <a:r>
              <a:rPr lang="en-US" b="1" spc="-5" dirty="0" err="1" smtClean="0"/>
              <a:t>articular</a:t>
            </a:r>
            <a:r>
              <a:rPr lang="en-US" b="1" spc="-5" dirty="0" smtClean="0"/>
              <a:t> manifestations of</a:t>
            </a:r>
            <a:r>
              <a:rPr lang="en-US" b="1" spc="-15" dirty="0" smtClean="0"/>
              <a:t> </a:t>
            </a:r>
            <a:r>
              <a:rPr lang="en-US" b="1" spc="-5" dirty="0" smtClean="0"/>
              <a:t>RA</a:t>
            </a:r>
          </a:p>
          <a:p>
            <a:pPr>
              <a:buNone/>
            </a:pPr>
            <a:endParaRPr lang="en-US" b="1" spc="-5" dirty="0" smtClean="0"/>
          </a:p>
          <a:p>
            <a:pPr marL="146685" indent="-134620">
              <a:spcBef>
                <a:spcPts val="480"/>
              </a:spcBef>
              <a:buSzPct val="96666"/>
              <a:buFont typeface="Arial"/>
              <a:buChar char="•"/>
              <a:tabLst>
                <a:tab pos="147320" algn="l"/>
              </a:tabLst>
            </a:pPr>
            <a:r>
              <a:rPr lang="en-US" b="1" spc="-5" dirty="0" smtClean="0">
                <a:cs typeface="Calibri"/>
              </a:rPr>
              <a:t>Systemic </a:t>
            </a:r>
            <a:r>
              <a:rPr lang="en-US" dirty="0" smtClean="0">
                <a:cs typeface="Calibri"/>
              </a:rPr>
              <a:t>– </a:t>
            </a:r>
            <a:r>
              <a:rPr lang="en-US" spc="-5" dirty="0" smtClean="0">
                <a:cs typeface="Calibri"/>
              </a:rPr>
              <a:t>Fever, Fatigue, </a:t>
            </a:r>
            <a:r>
              <a:rPr lang="en-US" spc="-10" dirty="0" smtClean="0">
                <a:cs typeface="Calibri"/>
              </a:rPr>
              <a:t>Weight</a:t>
            </a:r>
            <a:r>
              <a:rPr lang="en-US" spc="20" dirty="0" smtClean="0">
                <a:cs typeface="Calibri"/>
              </a:rPr>
              <a:t> </a:t>
            </a:r>
            <a:r>
              <a:rPr lang="en-US" spc="-5" dirty="0" smtClean="0">
                <a:cs typeface="Calibri"/>
              </a:rPr>
              <a:t>loss</a:t>
            </a:r>
          </a:p>
          <a:p>
            <a:pPr marL="146685" indent="-134620">
              <a:spcBef>
                <a:spcPts val="480"/>
              </a:spcBef>
              <a:buSzPct val="96666"/>
              <a:buNone/>
              <a:tabLst>
                <a:tab pos="147320" algn="l"/>
              </a:tabLst>
            </a:pPr>
            <a:endParaRPr lang="en-US" dirty="0" smtClean="0">
              <a:cs typeface="Calibri"/>
            </a:endParaRPr>
          </a:p>
          <a:p>
            <a:pPr marL="102235" marR="1331595" indent="-90170" algn="just">
              <a:lnSpc>
                <a:spcPts val="3240"/>
              </a:lnSpc>
              <a:spcBef>
                <a:spcPts val="785"/>
              </a:spcBef>
              <a:buSzPct val="96666"/>
              <a:buFont typeface="Arial"/>
              <a:buChar char="•"/>
              <a:tabLst>
                <a:tab pos="147320" algn="l"/>
                <a:tab pos="2522855" algn="l"/>
              </a:tabLst>
            </a:pPr>
            <a:r>
              <a:rPr lang="en-US" b="1" spc="-5" dirty="0" smtClean="0">
                <a:cs typeface="Calibri"/>
              </a:rPr>
              <a:t>Eyes</a:t>
            </a:r>
            <a:r>
              <a:rPr lang="en-US" spc="-5" dirty="0" smtClean="0">
                <a:cs typeface="Calibri"/>
              </a:rPr>
              <a:t>-</a:t>
            </a:r>
            <a:r>
              <a:rPr lang="en-US" spc="5" dirty="0" smtClean="0">
                <a:cs typeface="Calibri"/>
              </a:rPr>
              <a:t> </a:t>
            </a:r>
            <a:r>
              <a:rPr lang="en-US" spc="-5" dirty="0" err="1" smtClean="0">
                <a:cs typeface="Calibri"/>
              </a:rPr>
              <a:t>Scleritis</a:t>
            </a:r>
            <a:r>
              <a:rPr lang="en-US" spc="-5" dirty="0" smtClean="0">
                <a:cs typeface="Calibri"/>
              </a:rPr>
              <a:t>,	</a:t>
            </a:r>
            <a:r>
              <a:rPr lang="en-US" spc="-5" dirty="0" err="1" smtClean="0">
                <a:cs typeface="Calibri"/>
              </a:rPr>
              <a:t>Scleromalacia</a:t>
            </a:r>
            <a:r>
              <a:rPr lang="en-US" spc="-70" dirty="0" smtClean="0">
                <a:cs typeface="Calibri"/>
              </a:rPr>
              <a:t> </a:t>
            </a:r>
            <a:r>
              <a:rPr lang="en-US" spc="-5" dirty="0" err="1" smtClean="0">
                <a:cs typeface="Calibri"/>
              </a:rPr>
              <a:t>perforans</a:t>
            </a:r>
            <a:r>
              <a:rPr lang="en-US" spc="-5" dirty="0" smtClean="0">
                <a:cs typeface="Calibri"/>
              </a:rPr>
              <a:t>  (perforation of the </a:t>
            </a:r>
            <a:r>
              <a:rPr lang="en-US" spc="-10" dirty="0" smtClean="0">
                <a:cs typeface="Calibri"/>
              </a:rPr>
              <a:t>eye)</a:t>
            </a:r>
          </a:p>
          <a:p>
            <a:pPr marL="102235" marR="1331595" indent="-90170">
              <a:lnSpc>
                <a:spcPts val="3240"/>
              </a:lnSpc>
              <a:spcBef>
                <a:spcPts val="785"/>
              </a:spcBef>
              <a:buSzPct val="96666"/>
              <a:buNone/>
              <a:tabLst>
                <a:tab pos="147320" algn="l"/>
                <a:tab pos="2522855" algn="l"/>
              </a:tabLst>
            </a:pPr>
            <a:endParaRPr lang="en-US" dirty="0" smtClean="0">
              <a:cs typeface="Calibri"/>
            </a:endParaRPr>
          </a:p>
          <a:p>
            <a:pPr marL="102235" marR="73660" indent="-90170" algn="just">
              <a:lnSpc>
                <a:spcPts val="3240"/>
              </a:lnSpc>
              <a:spcBef>
                <a:spcPts val="740"/>
              </a:spcBef>
              <a:buSzPct val="96666"/>
              <a:buFont typeface="Arial"/>
              <a:buChar char="•"/>
              <a:tabLst>
                <a:tab pos="147320" algn="l"/>
              </a:tabLst>
            </a:pPr>
            <a:r>
              <a:rPr lang="en-US" b="1" spc="-5" dirty="0" smtClean="0">
                <a:cs typeface="Calibri"/>
              </a:rPr>
              <a:t>Neurological</a:t>
            </a:r>
            <a:r>
              <a:rPr lang="en-US" spc="-5" dirty="0" smtClean="0">
                <a:cs typeface="Calibri"/>
              </a:rPr>
              <a:t>- Carpal </a:t>
            </a:r>
            <a:r>
              <a:rPr lang="en-US" spc="-10" dirty="0" smtClean="0">
                <a:cs typeface="Calibri"/>
              </a:rPr>
              <a:t>tunnel </a:t>
            </a:r>
            <a:r>
              <a:rPr lang="en-US" spc="-5" dirty="0" smtClean="0">
                <a:cs typeface="Calibri"/>
              </a:rPr>
              <a:t>syndrome, </a:t>
            </a:r>
            <a:r>
              <a:rPr lang="en-US" spc="-5" dirty="0" err="1" smtClean="0">
                <a:cs typeface="Calibri"/>
              </a:rPr>
              <a:t>Atlanto</a:t>
            </a:r>
            <a:r>
              <a:rPr lang="en-US" spc="-5" dirty="0" smtClean="0">
                <a:cs typeface="Calibri"/>
              </a:rPr>
              <a:t>-  axial </a:t>
            </a:r>
            <a:r>
              <a:rPr lang="en-US" spc="-5" dirty="0" err="1" smtClean="0">
                <a:cs typeface="Calibri"/>
              </a:rPr>
              <a:t>subluxation</a:t>
            </a:r>
            <a:r>
              <a:rPr lang="en-US" spc="-5" dirty="0" smtClean="0">
                <a:cs typeface="Calibri"/>
              </a:rPr>
              <a:t>, Cord</a:t>
            </a:r>
            <a:r>
              <a:rPr lang="en-US" dirty="0" smtClean="0">
                <a:cs typeface="Calibri"/>
              </a:rPr>
              <a:t> </a:t>
            </a:r>
            <a:r>
              <a:rPr lang="en-US" spc="-5" dirty="0" smtClean="0">
                <a:cs typeface="Calibri"/>
              </a:rPr>
              <a:t>compression</a:t>
            </a:r>
            <a:endParaRPr lang="en-US" dirty="0" smtClean="0">
              <a:cs typeface="Calibri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just">
              <a:buNone/>
            </a:pPr>
            <a:r>
              <a:rPr lang="en-US" b="1" spc="-5" dirty="0" err="1" smtClean="0">
                <a:cs typeface="Calibri"/>
              </a:rPr>
              <a:t>Haematological</a:t>
            </a:r>
            <a:endParaRPr lang="en-US" b="1" spc="-5" dirty="0" smtClean="0">
              <a:cs typeface="Calibri"/>
            </a:endParaRPr>
          </a:p>
          <a:p>
            <a:pPr algn="just">
              <a:buNone/>
            </a:pPr>
            <a:r>
              <a:rPr lang="en-US" b="1" spc="-5" dirty="0" smtClean="0">
                <a:cs typeface="Calibri"/>
              </a:rPr>
              <a:t>		</a:t>
            </a:r>
            <a:r>
              <a:rPr lang="en-US" spc="-5" dirty="0" err="1" smtClean="0">
                <a:cs typeface="Calibri"/>
              </a:rPr>
              <a:t>Lymphadenopathy</a:t>
            </a:r>
            <a:r>
              <a:rPr lang="en-US" spc="-5" dirty="0" smtClean="0">
                <a:cs typeface="Calibri"/>
              </a:rPr>
              <a:t>, </a:t>
            </a:r>
            <a:r>
              <a:rPr lang="en-US" spc="-5" dirty="0" err="1" smtClean="0">
                <a:cs typeface="Calibri"/>
              </a:rPr>
              <a:t>Felty’s</a:t>
            </a:r>
            <a:r>
              <a:rPr lang="en-US" spc="-5" dirty="0" smtClean="0">
                <a:cs typeface="Calibri"/>
              </a:rPr>
              <a:t>  syndrome (rheumatoid arthritis, </a:t>
            </a:r>
            <a:r>
              <a:rPr lang="en-US" spc="-5" dirty="0" err="1" smtClean="0">
                <a:cs typeface="Calibri"/>
              </a:rPr>
              <a:t>splenomegaly</a:t>
            </a:r>
            <a:r>
              <a:rPr lang="en-US" spc="-5" dirty="0" smtClean="0">
                <a:cs typeface="Calibri"/>
              </a:rPr>
              <a:t>,  </a:t>
            </a:r>
            <a:r>
              <a:rPr lang="en-US" spc="-10" dirty="0" err="1" smtClean="0">
                <a:cs typeface="Calibri"/>
              </a:rPr>
              <a:t>neutropenia</a:t>
            </a:r>
            <a:r>
              <a:rPr lang="en-US" spc="-10" dirty="0" smtClean="0">
                <a:cs typeface="Calibri"/>
              </a:rPr>
              <a:t>), </a:t>
            </a:r>
            <a:r>
              <a:rPr lang="en-US" spc="-5" dirty="0" err="1" smtClean="0">
                <a:cs typeface="Calibri"/>
              </a:rPr>
              <a:t>Anaemia</a:t>
            </a:r>
            <a:r>
              <a:rPr lang="en-US" spc="-5" dirty="0" smtClean="0">
                <a:cs typeface="Calibri"/>
              </a:rPr>
              <a:t> (chronic </a:t>
            </a:r>
            <a:r>
              <a:rPr lang="en-US" spc="-10" dirty="0" smtClean="0">
                <a:cs typeface="Calibri"/>
              </a:rPr>
              <a:t>disease, </a:t>
            </a:r>
            <a:r>
              <a:rPr lang="en-US" spc="-5" dirty="0" smtClean="0">
                <a:cs typeface="Calibri"/>
              </a:rPr>
              <a:t>NSAID-  </a:t>
            </a:r>
            <a:r>
              <a:rPr lang="en-US" spc="-10" dirty="0" smtClean="0">
                <a:cs typeface="Calibri"/>
              </a:rPr>
              <a:t>induced, </a:t>
            </a:r>
            <a:r>
              <a:rPr lang="en-US" spc="-5" dirty="0" smtClean="0">
                <a:cs typeface="Calibri"/>
              </a:rPr>
              <a:t>gastrointestinal blood loss, </a:t>
            </a:r>
            <a:r>
              <a:rPr lang="en-US" spc="-5" dirty="0" err="1" smtClean="0">
                <a:cs typeface="Calibri"/>
              </a:rPr>
              <a:t>haemolysis</a:t>
            </a:r>
            <a:r>
              <a:rPr lang="en-US" spc="-5" dirty="0" smtClean="0">
                <a:cs typeface="Calibri"/>
              </a:rPr>
              <a:t>,  </a:t>
            </a:r>
            <a:r>
              <a:rPr lang="en-US" spc="-5" dirty="0" err="1" smtClean="0">
                <a:cs typeface="Calibri"/>
              </a:rPr>
              <a:t>hypersplenism</a:t>
            </a:r>
            <a:r>
              <a:rPr lang="en-US" spc="-5" dirty="0" smtClean="0">
                <a:cs typeface="Calibri"/>
              </a:rPr>
              <a:t>),</a:t>
            </a:r>
            <a:r>
              <a:rPr lang="en-US" spc="-15" dirty="0" smtClean="0">
                <a:cs typeface="Calibri"/>
              </a:rPr>
              <a:t> </a:t>
            </a:r>
            <a:r>
              <a:rPr lang="en-US" spc="-5" dirty="0" err="1" smtClean="0">
                <a:cs typeface="Calibri"/>
              </a:rPr>
              <a:t>Thrombocytosis</a:t>
            </a:r>
            <a:endParaRPr lang="en-US" dirty="0" smtClean="0">
              <a:cs typeface="Calibri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355600" marR="41910" algn="just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b="1" spc="-5" dirty="0" smtClean="0">
              <a:cs typeface="Calibri"/>
            </a:endParaRPr>
          </a:p>
          <a:p>
            <a:pPr marL="355600" marR="41910" algn="just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b="1" spc="-5" dirty="0" smtClean="0">
                <a:cs typeface="Calibri"/>
              </a:rPr>
              <a:t>Pulmonary </a:t>
            </a:r>
            <a:r>
              <a:rPr lang="en-US" dirty="0" smtClean="0">
                <a:cs typeface="Calibri"/>
              </a:rPr>
              <a:t>- </a:t>
            </a:r>
            <a:r>
              <a:rPr lang="en-US" spc="-5" dirty="0" smtClean="0">
                <a:cs typeface="Calibri"/>
              </a:rPr>
              <a:t>Pleural effusion, Lung fibrosis,  Rheumatoid nodules, Rheumatoid  pneumoconiosis</a:t>
            </a:r>
            <a:endParaRPr lang="en-US" dirty="0" smtClean="0">
              <a:cs typeface="Calibri"/>
            </a:endParaRPr>
          </a:p>
          <a:p>
            <a:pPr marL="355600" marR="5080" algn="just">
              <a:spcBef>
                <a:spcPts val="7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b="1" spc="-5" dirty="0" smtClean="0">
                <a:cs typeface="Calibri"/>
              </a:rPr>
              <a:t>Heart and peripheral vessels </a:t>
            </a:r>
            <a:r>
              <a:rPr lang="en-US" dirty="0" smtClean="0">
                <a:cs typeface="Calibri"/>
              </a:rPr>
              <a:t>– </a:t>
            </a:r>
            <a:r>
              <a:rPr lang="en-US" spc="-5" dirty="0" err="1" smtClean="0">
                <a:cs typeface="Calibri"/>
              </a:rPr>
              <a:t>Pericarditis</a:t>
            </a:r>
            <a:r>
              <a:rPr lang="en-US" spc="-5" dirty="0" smtClean="0">
                <a:cs typeface="Calibri"/>
              </a:rPr>
              <a:t>,  Pericardial </a:t>
            </a:r>
            <a:r>
              <a:rPr lang="en-US" spc="-10" dirty="0" smtClean="0">
                <a:cs typeface="Calibri"/>
              </a:rPr>
              <a:t>effusion, </a:t>
            </a:r>
            <a:r>
              <a:rPr lang="en-US" spc="-5" dirty="0" err="1" smtClean="0">
                <a:cs typeface="Calibri"/>
              </a:rPr>
              <a:t>Raynaud’s</a:t>
            </a:r>
            <a:r>
              <a:rPr lang="en-US" spc="-15" dirty="0" smtClean="0">
                <a:cs typeface="Calibri"/>
              </a:rPr>
              <a:t> </a:t>
            </a:r>
            <a:r>
              <a:rPr lang="en-US" spc="-5" dirty="0" smtClean="0">
                <a:cs typeface="Calibri"/>
              </a:rPr>
              <a:t>syndrome</a:t>
            </a:r>
            <a:endParaRPr lang="en-US" dirty="0" smtClean="0">
              <a:cs typeface="Calibri"/>
            </a:endParaRPr>
          </a:p>
          <a:p>
            <a:pPr marL="355600" marR="603250" algn="just"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b="1" dirty="0" err="1" smtClean="0">
                <a:cs typeface="Calibri"/>
              </a:rPr>
              <a:t>Vasculitis</a:t>
            </a:r>
            <a:r>
              <a:rPr lang="en-US" b="1" dirty="0" smtClean="0">
                <a:cs typeface="Calibri"/>
              </a:rPr>
              <a:t> </a:t>
            </a:r>
            <a:r>
              <a:rPr lang="en-US" dirty="0" smtClean="0">
                <a:cs typeface="Calibri"/>
              </a:rPr>
              <a:t>- </a:t>
            </a:r>
            <a:r>
              <a:rPr lang="en-US" spc="-5" dirty="0" smtClean="0">
                <a:cs typeface="Calibri"/>
              </a:rPr>
              <a:t>Leg ulcers, Nail fold </a:t>
            </a:r>
            <a:r>
              <a:rPr lang="en-US" spc="-10" dirty="0" smtClean="0">
                <a:cs typeface="Calibri"/>
              </a:rPr>
              <a:t>infarcts,  </a:t>
            </a:r>
            <a:r>
              <a:rPr lang="en-US" spc="-5" dirty="0" smtClean="0">
                <a:cs typeface="Calibri"/>
              </a:rPr>
              <a:t>Gangrene of fingers and</a:t>
            </a:r>
            <a:r>
              <a:rPr lang="en-US" spc="-35" dirty="0" smtClean="0">
                <a:cs typeface="Calibri"/>
              </a:rPr>
              <a:t> </a:t>
            </a:r>
            <a:r>
              <a:rPr lang="en-US" spc="-5" dirty="0" smtClean="0">
                <a:cs typeface="Calibri"/>
              </a:rPr>
              <a:t>toes</a:t>
            </a:r>
            <a:endParaRPr lang="en-US" dirty="0" smtClean="0">
              <a:cs typeface="Calibri"/>
            </a:endParaRPr>
          </a:p>
          <a:p>
            <a:pPr marL="355600" marR="13335" algn="just">
              <a:lnSpc>
                <a:spcPts val="3829"/>
              </a:lnSpc>
              <a:spcBef>
                <a:spcPts val="9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b="1" spc="-5" dirty="0" smtClean="0">
                <a:cs typeface="Calibri"/>
              </a:rPr>
              <a:t>Kidneys </a:t>
            </a:r>
            <a:r>
              <a:rPr lang="en-US" dirty="0" smtClean="0">
                <a:cs typeface="Calibri"/>
              </a:rPr>
              <a:t>- </a:t>
            </a:r>
            <a:r>
              <a:rPr lang="en-US" spc="-5" dirty="0" err="1" smtClean="0">
                <a:cs typeface="Calibri"/>
              </a:rPr>
              <a:t>Amyloidosis</a:t>
            </a:r>
            <a:r>
              <a:rPr lang="en-US" spc="-5" dirty="0" smtClean="0">
                <a:cs typeface="Calibri"/>
              </a:rPr>
              <a:t> causes </a:t>
            </a:r>
            <a:r>
              <a:rPr lang="en-US" spc="-10" dirty="0" smtClean="0">
                <a:cs typeface="Calibri"/>
              </a:rPr>
              <a:t>the </a:t>
            </a:r>
            <a:r>
              <a:rPr lang="en-US" spc="-5" dirty="0" err="1" smtClean="0">
                <a:cs typeface="Calibri"/>
              </a:rPr>
              <a:t>nephrotic</a:t>
            </a:r>
            <a:r>
              <a:rPr lang="en-US" spc="-5" dirty="0" smtClean="0">
                <a:cs typeface="Calibri"/>
              </a:rPr>
              <a:t>  syndrome </a:t>
            </a:r>
            <a:r>
              <a:rPr lang="en-US" dirty="0" smtClean="0">
                <a:cs typeface="Calibri"/>
              </a:rPr>
              <a:t>and </a:t>
            </a:r>
            <a:r>
              <a:rPr lang="en-US" spc="-5" dirty="0" smtClean="0">
                <a:cs typeface="Calibri"/>
              </a:rPr>
              <a:t>renal</a:t>
            </a:r>
            <a:r>
              <a:rPr lang="en-US" spc="-30" dirty="0" smtClean="0">
                <a:cs typeface="Calibri"/>
              </a:rPr>
              <a:t> </a:t>
            </a:r>
            <a:r>
              <a:rPr lang="en-US" spc="-5" dirty="0" smtClean="0">
                <a:cs typeface="Calibri"/>
              </a:rPr>
              <a:t>failure</a:t>
            </a:r>
            <a:endParaRPr lang="en-US" dirty="0" smtClean="0">
              <a:cs typeface="Calibri"/>
            </a:endParaRP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en-US" b="1" spc="-5" dirty="0" smtClean="0">
                <a:cs typeface="Calibri"/>
              </a:rPr>
              <a:t>Investigations</a:t>
            </a:r>
          </a:p>
          <a:p>
            <a:pPr marL="102235" marR="549275" indent="-90170" algn="just">
              <a:spcBef>
                <a:spcPts val="100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lang="en-US" b="1" dirty="0" smtClean="0">
                <a:cs typeface="Calibri"/>
              </a:rPr>
              <a:t>Blood count</a:t>
            </a:r>
            <a:r>
              <a:rPr lang="en-US" dirty="0" smtClean="0">
                <a:cs typeface="Calibri"/>
              </a:rPr>
              <a:t>- </a:t>
            </a:r>
            <a:r>
              <a:rPr lang="en-US" spc="-5" dirty="0" smtClean="0">
                <a:cs typeface="Calibri"/>
              </a:rPr>
              <a:t>usually </a:t>
            </a:r>
            <a:r>
              <a:rPr lang="en-US" dirty="0" smtClean="0">
                <a:cs typeface="Calibri"/>
              </a:rPr>
              <a:t>a </a:t>
            </a:r>
            <a:r>
              <a:rPr lang="en-US" spc="-5" dirty="0" err="1" smtClean="0">
                <a:cs typeface="Calibri"/>
              </a:rPr>
              <a:t>normochromic</a:t>
            </a:r>
            <a:r>
              <a:rPr lang="en-US" spc="-5" dirty="0" smtClean="0">
                <a:cs typeface="Calibri"/>
              </a:rPr>
              <a:t>,  </a:t>
            </a:r>
            <a:r>
              <a:rPr lang="en-US" spc="-5" dirty="0" err="1" smtClean="0">
                <a:cs typeface="Calibri"/>
              </a:rPr>
              <a:t>normocytic</a:t>
            </a:r>
            <a:r>
              <a:rPr lang="en-US" spc="-5" dirty="0" smtClean="0">
                <a:cs typeface="Calibri"/>
              </a:rPr>
              <a:t> </a:t>
            </a:r>
            <a:r>
              <a:rPr lang="en-US" spc="-5" dirty="0" err="1" smtClean="0">
                <a:cs typeface="Calibri"/>
              </a:rPr>
              <a:t>anaemia</a:t>
            </a:r>
            <a:r>
              <a:rPr lang="en-US" spc="-5" dirty="0" smtClean="0">
                <a:cs typeface="Calibri"/>
              </a:rPr>
              <a:t>, ESR and CRP are</a:t>
            </a:r>
            <a:r>
              <a:rPr lang="en-US" spc="-15" dirty="0" smtClean="0">
                <a:cs typeface="Calibri"/>
              </a:rPr>
              <a:t> </a:t>
            </a:r>
            <a:r>
              <a:rPr lang="en-US" spc="-5" dirty="0" smtClean="0">
                <a:cs typeface="Calibri"/>
              </a:rPr>
              <a:t>raised</a:t>
            </a:r>
            <a:endParaRPr lang="en-US" dirty="0" smtClean="0">
              <a:cs typeface="Calibri"/>
            </a:endParaRPr>
          </a:p>
          <a:p>
            <a:pPr marL="102235" marR="5080" indent="-90170" algn="just">
              <a:spcBef>
                <a:spcPts val="800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lang="en-US" b="1" spc="-5" dirty="0" smtClean="0">
                <a:cs typeface="Calibri"/>
              </a:rPr>
              <a:t>Serum </a:t>
            </a:r>
            <a:r>
              <a:rPr lang="en-US" b="1" dirty="0" err="1" smtClean="0">
                <a:cs typeface="Calibri"/>
              </a:rPr>
              <a:t>autoantibodie</a:t>
            </a:r>
            <a:r>
              <a:rPr lang="en-US" dirty="0" err="1" smtClean="0">
                <a:cs typeface="Calibri"/>
              </a:rPr>
              <a:t>s</a:t>
            </a:r>
            <a:r>
              <a:rPr lang="en-US" dirty="0" smtClean="0">
                <a:cs typeface="Calibri"/>
              </a:rPr>
              <a:t> - </a:t>
            </a:r>
            <a:r>
              <a:rPr lang="en-US" spc="-10" dirty="0" smtClean="0">
                <a:cs typeface="Calibri"/>
              </a:rPr>
              <a:t>Anti-CCP </a:t>
            </a:r>
            <a:r>
              <a:rPr lang="en-US" spc="-5" dirty="0" smtClean="0">
                <a:cs typeface="Calibri"/>
              </a:rPr>
              <a:t>has high  specificity (90%) and, Rheumatoid factor is  positive in 70% of cases sensitivity (80%) for</a:t>
            </a:r>
            <a:r>
              <a:rPr lang="en-US" spc="-50" dirty="0" smtClean="0">
                <a:cs typeface="Calibri"/>
              </a:rPr>
              <a:t> </a:t>
            </a:r>
            <a:r>
              <a:rPr lang="en-US" spc="-5" dirty="0" smtClean="0">
                <a:cs typeface="Calibri"/>
              </a:rPr>
              <a:t>RA.</a:t>
            </a:r>
            <a:endParaRPr lang="en-US" dirty="0" smtClean="0">
              <a:cs typeface="Calibri"/>
            </a:endParaRPr>
          </a:p>
          <a:p>
            <a:pPr marL="102235" marR="709930" indent="-90170" algn="just">
              <a:spcBef>
                <a:spcPts val="790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lang="en-US" b="1" spc="-5" dirty="0" smtClean="0">
                <a:cs typeface="Calibri"/>
              </a:rPr>
              <a:t>X-ray</a:t>
            </a:r>
            <a:r>
              <a:rPr lang="en-US" spc="-5" dirty="0" smtClean="0">
                <a:cs typeface="Calibri"/>
              </a:rPr>
              <a:t>- joint narrowing, erosions at </a:t>
            </a:r>
            <a:r>
              <a:rPr lang="en-US" spc="-10" dirty="0" smtClean="0">
                <a:cs typeface="Calibri"/>
              </a:rPr>
              <a:t>the </a:t>
            </a:r>
            <a:r>
              <a:rPr lang="en-US" spc="-5" dirty="0" smtClean="0">
                <a:cs typeface="Calibri"/>
              </a:rPr>
              <a:t>joint  margins</a:t>
            </a:r>
            <a:endParaRPr lang="en-US" dirty="0" smtClean="0">
              <a:cs typeface="Calibri"/>
            </a:endParaRPr>
          </a:p>
          <a:p>
            <a:pPr marL="102235" marR="1294130" indent="-90170" algn="just">
              <a:lnSpc>
                <a:spcPts val="3829"/>
              </a:lnSpc>
              <a:spcBef>
                <a:spcPts val="935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lang="en-US" b="1" spc="-5" dirty="0" smtClean="0">
                <a:cs typeface="Calibri"/>
              </a:rPr>
              <a:t>Synovial fluid </a:t>
            </a:r>
            <a:r>
              <a:rPr lang="en-US" b="1" dirty="0" smtClean="0">
                <a:cs typeface="Calibri"/>
              </a:rPr>
              <a:t>- </a:t>
            </a:r>
            <a:r>
              <a:rPr lang="en-US" spc="-5" dirty="0" smtClean="0">
                <a:cs typeface="Calibri"/>
              </a:rPr>
              <a:t>high </a:t>
            </a:r>
            <a:r>
              <a:rPr lang="en-US" spc="-5" dirty="0" err="1" smtClean="0">
                <a:cs typeface="Calibri"/>
              </a:rPr>
              <a:t>neutrophil</a:t>
            </a:r>
            <a:r>
              <a:rPr lang="en-US" spc="-5" dirty="0" smtClean="0">
                <a:cs typeface="Calibri"/>
              </a:rPr>
              <a:t> count in  uncomplicated</a:t>
            </a:r>
            <a:r>
              <a:rPr lang="en-US" spc="-10" dirty="0" smtClean="0">
                <a:cs typeface="Calibri"/>
              </a:rPr>
              <a:t> disease</a:t>
            </a:r>
            <a:endParaRPr lang="en-US" dirty="0" smtClean="0">
              <a:cs typeface="Calibri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RADIOLOGY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object 3"/>
          <p:cNvSpPr/>
          <p:nvPr/>
        </p:nvSpPr>
        <p:spPr>
          <a:xfrm>
            <a:off x="304800" y="990600"/>
            <a:ext cx="7976870" cy="541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Criteria for Diagnosing RA</a:t>
            </a:r>
          </a:p>
          <a:p>
            <a:pPr>
              <a:buNone/>
            </a:pPr>
            <a:r>
              <a:rPr lang="en-US" spc="-5" dirty="0" smtClean="0">
                <a:cs typeface="Calibri"/>
              </a:rPr>
              <a:t>For </a:t>
            </a:r>
            <a:r>
              <a:rPr lang="en-US" dirty="0" smtClean="0">
                <a:cs typeface="Calibri"/>
              </a:rPr>
              <a:t>6 </a:t>
            </a:r>
            <a:r>
              <a:rPr lang="en-US" spc="-5" dirty="0" smtClean="0">
                <a:cs typeface="Calibri"/>
              </a:rPr>
              <a:t>weeks or</a:t>
            </a:r>
            <a:r>
              <a:rPr lang="en-US" spc="-50" dirty="0" smtClean="0">
                <a:cs typeface="Calibri"/>
              </a:rPr>
              <a:t> </a:t>
            </a:r>
            <a:r>
              <a:rPr lang="en-US" spc="-5" dirty="0" smtClean="0">
                <a:cs typeface="Calibri"/>
              </a:rPr>
              <a:t>more</a:t>
            </a:r>
            <a:endParaRPr lang="en-US" dirty="0" smtClean="0"/>
          </a:p>
          <a:p>
            <a:pPr marL="358140" indent="-286385">
              <a:lnSpc>
                <a:spcPct val="100000"/>
              </a:lnSpc>
              <a:spcBef>
                <a:spcPts val="440"/>
              </a:spcBef>
              <a:buFont typeface="Arial"/>
              <a:buChar char="–"/>
              <a:tabLst>
                <a:tab pos="358140" algn="l"/>
              </a:tabLst>
            </a:pPr>
            <a:r>
              <a:rPr lang="en-US" dirty="0" smtClean="0"/>
              <a:t>Morning </a:t>
            </a:r>
            <a:r>
              <a:rPr lang="en-US" spc="-5" dirty="0" smtClean="0"/>
              <a:t>stiffness </a:t>
            </a:r>
            <a:r>
              <a:rPr lang="en-US" dirty="0" smtClean="0"/>
              <a:t>&gt; 1</a:t>
            </a:r>
            <a:r>
              <a:rPr lang="en-US" spc="-20" dirty="0" smtClean="0"/>
              <a:t> </a:t>
            </a:r>
            <a:r>
              <a:rPr lang="en-US" spc="-5" dirty="0" smtClean="0"/>
              <a:t>hour</a:t>
            </a:r>
            <a:endParaRPr lang="en-US" dirty="0" smtClean="0"/>
          </a:p>
          <a:p>
            <a:pPr marL="358140" indent="-286385">
              <a:lnSpc>
                <a:spcPct val="100000"/>
              </a:lnSpc>
              <a:spcBef>
                <a:spcPts val="340"/>
              </a:spcBef>
              <a:buFont typeface="Arial"/>
              <a:buChar char="–"/>
              <a:tabLst>
                <a:tab pos="358140" algn="l"/>
              </a:tabLst>
            </a:pPr>
            <a:r>
              <a:rPr lang="en-US" dirty="0" smtClean="0"/>
              <a:t>Arthritis </a:t>
            </a:r>
            <a:r>
              <a:rPr lang="en-US" spc="-5" dirty="0" smtClean="0"/>
              <a:t>of three or more</a:t>
            </a:r>
            <a:r>
              <a:rPr lang="en-US" spc="-10" dirty="0" smtClean="0"/>
              <a:t> </a:t>
            </a:r>
            <a:r>
              <a:rPr lang="en-US" spc="-5" dirty="0" smtClean="0"/>
              <a:t>joints</a:t>
            </a:r>
            <a:endParaRPr lang="en-US" dirty="0" smtClean="0"/>
          </a:p>
          <a:p>
            <a:pPr marL="358140" indent="-286385">
              <a:lnSpc>
                <a:spcPct val="100000"/>
              </a:lnSpc>
              <a:spcBef>
                <a:spcPts val="330"/>
              </a:spcBef>
              <a:buFont typeface="Arial"/>
              <a:buChar char="–"/>
              <a:tabLst>
                <a:tab pos="358140" algn="l"/>
              </a:tabLst>
            </a:pPr>
            <a:r>
              <a:rPr lang="en-US" dirty="0" smtClean="0"/>
              <a:t>Arthritis </a:t>
            </a:r>
            <a:r>
              <a:rPr lang="en-US" spc="-5" dirty="0" smtClean="0"/>
              <a:t>of hand joints </a:t>
            </a:r>
            <a:r>
              <a:rPr lang="en-US" dirty="0" smtClean="0"/>
              <a:t>and</a:t>
            </a:r>
            <a:r>
              <a:rPr lang="en-US" spc="-20" dirty="0" smtClean="0"/>
              <a:t> </a:t>
            </a:r>
            <a:r>
              <a:rPr lang="en-US" spc="-5" dirty="0" smtClean="0"/>
              <a:t>wrists</a:t>
            </a:r>
            <a:endParaRPr lang="en-US" dirty="0" smtClean="0"/>
          </a:p>
          <a:p>
            <a:pPr marL="146685" indent="-134620">
              <a:spcBef>
                <a:spcPts val="390"/>
              </a:spcBef>
              <a:buSzPct val="96666"/>
              <a:buFont typeface="Arial"/>
              <a:buChar char="•"/>
              <a:tabLst>
                <a:tab pos="147320" algn="l"/>
              </a:tabLst>
            </a:pPr>
            <a:r>
              <a:rPr lang="en-US" sz="3600" spc="-5" dirty="0" smtClean="0">
                <a:solidFill>
                  <a:srgbClr val="000000"/>
                </a:solidFill>
              </a:rPr>
              <a:t>Symmetrical</a:t>
            </a:r>
            <a:r>
              <a:rPr lang="en-US" sz="3600" spc="-15" dirty="0" smtClean="0">
                <a:solidFill>
                  <a:srgbClr val="000000"/>
                </a:solidFill>
              </a:rPr>
              <a:t> </a:t>
            </a:r>
            <a:r>
              <a:rPr lang="en-US" sz="3600" spc="-5" dirty="0" smtClean="0">
                <a:solidFill>
                  <a:srgbClr val="000000"/>
                </a:solidFill>
              </a:rPr>
              <a:t>arthritis</a:t>
            </a:r>
            <a:endParaRPr lang="en-US" sz="3600" dirty="0" smtClean="0"/>
          </a:p>
          <a:p>
            <a:pPr marL="146685" indent="-134620">
              <a:spcBef>
                <a:spcPts val="380"/>
              </a:spcBef>
              <a:buSzPct val="96666"/>
              <a:buFont typeface="Arial"/>
              <a:buChar char="•"/>
              <a:tabLst>
                <a:tab pos="147320" algn="l"/>
              </a:tabLst>
            </a:pPr>
            <a:r>
              <a:rPr lang="en-US" sz="3600" spc="-5" dirty="0" smtClean="0">
                <a:solidFill>
                  <a:srgbClr val="000000"/>
                </a:solidFill>
              </a:rPr>
              <a:t>Subcutaneous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spc="-10" dirty="0" smtClean="0">
                <a:solidFill>
                  <a:srgbClr val="000000"/>
                </a:solidFill>
              </a:rPr>
              <a:t>nodules</a:t>
            </a:r>
            <a:endParaRPr lang="en-US" sz="3600" dirty="0" smtClean="0"/>
          </a:p>
          <a:p>
            <a:pPr marL="146685" indent="-134620">
              <a:spcBef>
                <a:spcPts val="390"/>
              </a:spcBef>
              <a:buSzPct val="96666"/>
              <a:buFont typeface="Arial"/>
              <a:buChar char="•"/>
              <a:tabLst>
                <a:tab pos="147320" algn="l"/>
              </a:tabLst>
            </a:pPr>
            <a:r>
              <a:rPr lang="en-US" sz="3600" dirty="0" smtClean="0">
                <a:solidFill>
                  <a:srgbClr val="000000"/>
                </a:solidFill>
              </a:rPr>
              <a:t>A </a:t>
            </a:r>
            <a:r>
              <a:rPr lang="en-US" sz="3600" spc="-5" dirty="0" smtClean="0">
                <a:solidFill>
                  <a:srgbClr val="000000"/>
                </a:solidFill>
              </a:rPr>
              <a:t>positive serum rheumatoid</a:t>
            </a:r>
            <a:r>
              <a:rPr lang="en-US" sz="3600" spc="5" dirty="0" smtClean="0">
                <a:solidFill>
                  <a:srgbClr val="000000"/>
                </a:solidFill>
              </a:rPr>
              <a:t> </a:t>
            </a:r>
            <a:r>
              <a:rPr lang="en-US" sz="3600" spc="-5" dirty="0" smtClean="0">
                <a:solidFill>
                  <a:srgbClr val="000000"/>
                </a:solidFill>
              </a:rPr>
              <a:t>factor</a:t>
            </a:r>
            <a:endParaRPr lang="en-US" sz="3600" dirty="0" smtClean="0"/>
          </a:p>
          <a:p>
            <a:pPr marL="102235" marR="5080" indent="-90170">
              <a:lnSpc>
                <a:spcPts val="3240"/>
              </a:lnSpc>
              <a:spcBef>
                <a:spcPts val="785"/>
              </a:spcBef>
              <a:buSzPct val="96666"/>
              <a:buFont typeface="Arial"/>
              <a:buChar char="•"/>
              <a:tabLst>
                <a:tab pos="147320" algn="l"/>
              </a:tabLst>
            </a:pPr>
            <a:r>
              <a:rPr lang="en-US" sz="3600" spc="-5" dirty="0" smtClean="0">
                <a:solidFill>
                  <a:srgbClr val="000000"/>
                </a:solidFill>
              </a:rPr>
              <a:t>Typical radiological changes (erosions and/or  </a:t>
            </a:r>
            <a:r>
              <a:rPr lang="en-US" sz="3600" spc="-5" dirty="0" err="1" smtClean="0">
                <a:solidFill>
                  <a:srgbClr val="000000"/>
                </a:solidFill>
              </a:rPr>
              <a:t>periarticular</a:t>
            </a:r>
            <a:r>
              <a:rPr lang="en-US" sz="3600" spc="-5" dirty="0" smtClean="0">
                <a:solidFill>
                  <a:srgbClr val="000000"/>
                </a:solidFill>
              </a:rPr>
              <a:t> </a:t>
            </a:r>
            <a:r>
              <a:rPr lang="en-US" sz="3600" spc="-5" dirty="0" err="1" smtClean="0">
                <a:solidFill>
                  <a:srgbClr val="000000"/>
                </a:solidFill>
              </a:rPr>
              <a:t>osteopenia</a:t>
            </a:r>
            <a:r>
              <a:rPr lang="en-US" sz="3600" spc="-5" dirty="0" smtClean="0">
                <a:solidFill>
                  <a:srgbClr val="000000"/>
                </a:solidFill>
              </a:rPr>
              <a:t>)</a:t>
            </a:r>
            <a:endParaRPr lang="en-US" sz="3600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b="1" spc="-5" dirty="0" smtClean="0">
                <a:solidFill>
                  <a:srgbClr val="000000"/>
                </a:solidFill>
                <a:cs typeface="Calibri"/>
              </a:rPr>
              <a:t>Complications of</a:t>
            </a:r>
            <a:r>
              <a:rPr lang="en-US" b="1" spc="-80" dirty="0" smtClean="0">
                <a:solidFill>
                  <a:srgbClr val="000000"/>
                </a:solidFill>
                <a:cs typeface="Calibri"/>
              </a:rPr>
              <a:t> </a:t>
            </a:r>
            <a:r>
              <a:rPr lang="en-US" b="1" dirty="0" smtClean="0">
                <a:solidFill>
                  <a:srgbClr val="000000"/>
                </a:solidFill>
                <a:cs typeface="Calibri"/>
              </a:rPr>
              <a:t>RA</a:t>
            </a:r>
          </a:p>
          <a:p>
            <a:pPr marL="355600">
              <a:spcBef>
                <a:spcPts val="9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pc="-5" dirty="0" smtClean="0">
                <a:cs typeface="Calibri"/>
              </a:rPr>
              <a:t>Ruptured </a:t>
            </a:r>
            <a:r>
              <a:rPr lang="en-US" spc="-10" dirty="0" smtClean="0">
                <a:cs typeface="Calibri"/>
              </a:rPr>
              <a:t>tendons</a:t>
            </a:r>
            <a:endParaRPr lang="en-US" dirty="0" smtClean="0">
              <a:cs typeface="Calibri"/>
            </a:endParaRPr>
          </a:p>
          <a:p>
            <a:pPr marL="355600"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pc="-5" dirty="0" smtClean="0">
                <a:cs typeface="Calibri"/>
              </a:rPr>
              <a:t>Ruptured joints (Baker's</a:t>
            </a:r>
            <a:r>
              <a:rPr lang="en-US" spc="-30" dirty="0" smtClean="0">
                <a:cs typeface="Calibri"/>
              </a:rPr>
              <a:t> </a:t>
            </a:r>
            <a:r>
              <a:rPr lang="en-US" spc="-5" dirty="0" smtClean="0">
                <a:cs typeface="Calibri"/>
              </a:rPr>
              <a:t>cysts)</a:t>
            </a:r>
            <a:endParaRPr lang="en-US" dirty="0" smtClean="0">
              <a:cs typeface="Calibri"/>
            </a:endParaRPr>
          </a:p>
          <a:p>
            <a:pPr marL="355600"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pc="-5" dirty="0" smtClean="0">
                <a:cs typeface="Calibri"/>
              </a:rPr>
              <a:t>Joint</a:t>
            </a:r>
            <a:r>
              <a:rPr lang="en-US" spc="-15" dirty="0" smtClean="0">
                <a:cs typeface="Calibri"/>
              </a:rPr>
              <a:t> </a:t>
            </a:r>
            <a:r>
              <a:rPr lang="en-US" spc="-5" dirty="0" smtClean="0">
                <a:cs typeface="Calibri"/>
              </a:rPr>
              <a:t>infection</a:t>
            </a:r>
            <a:endParaRPr lang="en-US" dirty="0" smtClean="0">
              <a:cs typeface="Calibri"/>
            </a:endParaRPr>
          </a:p>
          <a:p>
            <a:pPr marL="355600" marR="5080">
              <a:lnSpc>
                <a:spcPct val="101299"/>
              </a:lnSpc>
              <a:spcBef>
                <a:spcPts val="81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pc="-5" dirty="0" smtClean="0">
                <a:cs typeface="Calibri"/>
              </a:rPr>
              <a:t>Spinal cord compression (</a:t>
            </a:r>
            <a:r>
              <a:rPr lang="en-US" spc="-5" dirty="0" err="1" smtClean="0">
                <a:cs typeface="Calibri"/>
              </a:rPr>
              <a:t>atlantoaxial</a:t>
            </a:r>
            <a:r>
              <a:rPr lang="en-US" spc="-5" dirty="0" smtClean="0">
                <a:cs typeface="Calibri"/>
              </a:rPr>
              <a:t> </a:t>
            </a:r>
            <a:r>
              <a:rPr lang="en-US" dirty="0" smtClean="0">
                <a:cs typeface="Calibri"/>
              </a:rPr>
              <a:t>or  </a:t>
            </a:r>
            <a:r>
              <a:rPr lang="en-US" spc="-5" dirty="0" smtClean="0">
                <a:cs typeface="Calibri"/>
              </a:rPr>
              <a:t>upper cervical</a:t>
            </a:r>
            <a:r>
              <a:rPr lang="en-US" spc="-15" dirty="0" smtClean="0">
                <a:cs typeface="Calibri"/>
              </a:rPr>
              <a:t> </a:t>
            </a:r>
            <a:r>
              <a:rPr lang="en-US" spc="-5" dirty="0" smtClean="0">
                <a:cs typeface="Calibri"/>
              </a:rPr>
              <a:t>spine)</a:t>
            </a:r>
            <a:endParaRPr lang="en-US" dirty="0" smtClean="0">
              <a:cs typeface="Calibri"/>
            </a:endParaRPr>
          </a:p>
          <a:p>
            <a:pPr marL="355600">
              <a:spcBef>
                <a:spcPts val="8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pc="-5" dirty="0" err="1" smtClean="0">
                <a:cs typeface="Calibri"/>
              </a:rPr>
              <a:t>Amyloidosis</a:t>
            </a:r>
            <a:r>
              <a:rPr lang="en-US" spc="-10" dirty="0" smtClean="0">
                <a:cs typeface="Calibri"/>
              </a:rPr>
              <a:t> </a:t>
            </a:r>
            <a:r>
              <a:rPr lang="en-US" spc="-5" dirty="0" smtClean="0">
                <a:cs typeface="Calibri"/>
              </a:rPr>
              <a:t>(rare)</a:t>
            </a:r>
            <a:endParaRPr lang="en-US" dirty="0" smtClean="0">
              <a:cs typeface="Calibri"/>
            </a:endParaRPr>
          </a:p>
          <a:p>
            <a:pPr marL="355600">
              <a:spcBef>
                <a:spcPts val="8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pc="-5" dirty="0" smtClean="0">
                <a:cs typeface="Calibri"/>
              </a:rPr>
              <a:t>Side-effects of</a:t>
            </a:r>
            <a:r>
              <a:rPr lang="en-US" spc="-15" dirty="0" smtClean="0">
                <a:cs typeface="Calibri"/>
              </a:rPr>
              <a:t> </a:t>
            </a:r>
            <a:r>
              <a:rPr lang="en-US" spc="-5" dirty="0" smtClean="0">
                <a:cs typeface="Calibri"/>
              </a:rPr>
              <a:t>therapy</a:t>
            </a:r>
            <a:endParaRPr lang="en-US" dirty="0" smtClean="0">
              <a:cs typeface="Calibri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71800"/>
            <a:ext cx="8229600" cy="1143000"/>
          </a:xfrm>
        </p:spPr>
        <p:txBody>
          <a:bodyPr/>
          <a:lstStyle/>
          <a:p>
            <a:r>
              <a:rPr lang="en-US" b="1" spc="-5" dirty="0" smtClean="0">
                <a:latin typeface="Palatino Linotype"/>
                <a:cs typeface="Palatino Linotype"/>
              </a:rPr>
              <a:t>OSTEOMYELITIS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229600" cy="274320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latin typeface="Arial"/>
                <a:cs typeface="Arial"/>
              </a:rPr>
              <a:t>		</a:t>
            </a:r>
          </a:p>
          <a:p>
            <a:pPr algn="just">
              <a:buNone/>
            </a:pPr>
            <a:r>
              <a:rPr lang="en-US" b="1" dirty="0" smtClean="0">
                <a:latin typeface="Arial"/>
                <a:cs typeface="Arial"/>
              </a:rPr>
              <a:t>	</a:t>
            </a:r>
            <a:r>
              <a:rPr lang="en-US" b="1" dirty="0" err="1" smtClean="0">
                <a:latin typeface="Arial"/>
                <a:cs typeface="Arial"/>
              </a:rPr>
              <a:t>Osteomyelitis</a:t>
            </a:r>
            <a:r>
              <a:rPr lang="en-US" b="1" dirty="0" smtClean="0">
                <a:latin typeface="Arial"/>
                <a:cs typeface="Arial"/>
              </a:rPr>
              <a:t> is</a:t>
            </a:r>
            <a:r>
              <a:rPr lang="en-US" b="1" spc="-50" dirty="0" smtClean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a </a:t>
            </a:r>
            <a:r>
              <a:rPr lang="en-US" b="1" spc="-5" dirty="0" smtClean="0">
                <a:latin typeface="Arial"/>
                <a:cs typeface="Arial"/>
              </a:rPr>
              <a:t>severe	</a:t>
            </a:r>
            <a:r>
              <a:rPr lang="en-US" b="1" dirty="0" smtClean="0">
                <a:latin typeface="Arial"/>
                <a:cs typeface="Arial"/>
              </a:rPr>
              <a:t>infection</a:t>
            </a:r>
            <a:r>
              <a:rPr lang="en-US" b="1" spc="-135" dirty="0" smtClean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of  the bone, bone marrow and  surrounding soft</a:t>
            </a:r>
            <a:r>
              <a:rPr lang="en-US" b="1" spc="-65" dirty="0" smtClean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tissue</a:t>
            </a:r>
            <a:endParaRPr lang="en-US" dirty="0" smtClean="0">
              <a:latin typeface="Arial"/>
              <a:cs typeface="Arial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object 3"/>
          <p:cNvSpPr/>
          <p:nvPr/>
        </p:nvSpPr>
        <p:spPr>
          <a:xfrm>
            <a:off x="1600200" y="2667000"/>
            <a:ext cx="5943600" cy="3657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1066801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4800" b="1" dirty="0" smtClean="0"/>
              <a:t>RHEUMATOID ARTHRITIS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AETIOLOGY</a:t>
            </a:r>
          </a:p>
          <a:p>
            <a:pPr>
              <a:buNone/>
            </a:pPr>
            <a:endParaRPr lang="en-US" dirty="0" smtClean="0"/>
          </a:p>
          <a:p>
            <a:pPr marL="355600" marR="508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dirty="0" smtClean="0">
                <a:latin typeface="Arial"/>
                <a:cs typeface="Arial"/>
              </a:rPr>
              <a:t>Staphylococcus </a:t>
            </a:r>
            <a:r>
              <a:rPr lang="en-US" dirty="0" err="1" smtClean="0">
                <a:latin typeface="Arial"/>
                <a:cs typeface="Arial"/>
              </a:rPr>
              <a:t>aureus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causes </a:t>
            </a:r>
            <a:r>
              <a:rPr lang="en-US" dirty="0" smtClean="0">
                <a:latin typeface="Arial"/>
                <a:cs typeface="Arial"/>
              </a:rPr>
              <a:t>70%</a:t>
            </a:r>
            <a:r>
              <a:rPr lang="en-US" spc="-17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to  80% of bone</a:t>
            </a:r>
            <a:r>
              <a:rPr lang="en-US" spc="-4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infections.</a:t>
            </a:r>
          </a:p>
          <a:p>
            <a:pPr marL="3556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dirty="0" smtClean="0">
                <a:latin typeface="Arial"/>
                <a:cs typeface="Arial"/>
              </a:rPr>
              <a:t>Proteus , Pseudomonas </a:t>
            </a:r>
            <a:r>
              <a:rPr lang="en-US" spc="-5" dirty="0" smtClean="0">
                <a:latin typeface="Arial"/>
                <a:cs typeface="Arial"/>
              </a:rPr>
              <a:t>species</a:t>
            </a:r>
            <a:r>
              <a:rPr lang="en-US" spc="-12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and</a:t>
            </a:r>
          </a:p>
          <a:p>
            <a:pPr marL="355600">
              <a:lnSpc>
                <a:spcPct val="100000"/>
              </a:lnSpc>
            </a:pPr>
            <a:r>
              <a:rPr lang="en-US" dirty="0" smtClean="0">
                <a:latin typeface="Arial"/>
                <a:cs typeface="Arial"/>
              </a:rPr>
              <a:t>Escherichia</a:t>
            </a:r>
            <a:r>
              <a:rPr lang="en-US" spc="-3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coli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PATHOPHYSIOLOGY</a:t>
            </a:r>
          </a:p>
          <a:p>
            <a:pPr marL="12700">
              <a:lnSpc>
                <a:spcPct val="100000"/>
              </a:lnSpc>
              <a:spcBef>
                <a:spcPts val="869"/>
              </a:spcBef>
              <a:buNone/>
            </a:pPr>
            <a:r>
              <a:rPr lang="en-US" b="1" dirty="0" smtClean="0">
                <a:latin typeface="Arial"/>
                <a:cs typeface="Arial"/>
              </a:rPr>
              <a:t>Entry of </a:t>
            </a:r>
            <a:r>
              <a:rPr lang="en-US" b="1" spc="-5" dirty="0" smtClean="0">
                <a:latin typeface="Arial"/>
                <a:cs typeface="Arial"/>
              </a:rPr>
              <a:t>microorganism</a:t>
            </a:r>
            <a:r>
              <a:rPr lang="en-US" b="1" spc="-85" dirty="0" smtClean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by</a:t>
            </a:r>
            <a:endParaRPr lang="en-US" dirty="0" smtClean="0">
              <a:latin typeface="Arial"/>
              <a:cs typeface="Arial"/>
            </a:endParaRPr>
          </a:p>
          <a:p>
            <a:pPr marL="3556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b="1" dirty="0" smtClean="0">
                <a:latin typeface="Arial"/>
                <a:cs typeface="Arial"/>
              </a:rPr>
              <a:t>Direct</a:t>
            </a:r>
            <a:endParaRPr lang="en-US" dirty="0" smtClean="0">
              <a:latin typeface="Arial"/>
              <a:cs typeface="Arial"/>
            </a:endParaRPr>
          </a:p>
          <a:p>
            <a:pPr marL="3556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b="1" dirty="0" smtClean="0">
                <a:latin typeface="Arial"/>
                <a:cs typeface="Arial"/>
              </a:rPr>
              <a:t>Indirect</a:t>
            </a:r>
            <a:endParaRPr lang="en-US" dirty="0" smtClean="0">
              <a:latin typeface="Arial"/>
              <a:cs typeface="Arial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INDIRECT</a:t>
            </a:r>
          </a:p>
          <a:p>
            <a:pPr marL="355600" marR="521334">
              <a:spcBef>
                <a:spcPts val="95"/>
              </a:spcBef>
              <a:buFont typeface="Arial"/>
              <a:buChar char="•"/>
              <a:tabLst>
                <a:tab pos="454659" algn="l"/>
                <a:tab pos="455295" algn="l"/>
              </a:tabLst>
            </a:pPr>
            <a:r>
              <a:rPr lang="en-US" dirty="0" smtClean="0"/>
              <a:t>	</a:t>
            </a:r>
            <a:r>
              <a:rPr lang="en-US" b="1" spc="-5" dirty="0" smtClean="0">
                <a:latin typeface="Arial"/>
                <a:cs typeface="Arial"/>
              </a:rPr>
              <a:t>Extension of soft tissue infection </a:t>
            </a:r>
            <a:r>
              <a:rPr lang="en-US" dirty="0" smtClean="0">
                <a:latin typeface="Arial"/>
                <a:cs typeface="Arial"/>
              </a:rPr>
              <a:t>(</a:t>
            </a:r>
            <a:r>
              <a:rPr lang="en-US" dirty="0" err="1" smtClean="0">
                <a:latin typeface="Arial"/>
                <a:cs typeface="Arial"/>
              </a:rPr>
              <a:t>eg</a:t>
            </a:r>
            <a:r>
              <a:rPr lang="en-US" dirty="0" smtClean="0">
                <a:latin typeface="Arial"/>
                <a:cs typeface="Arial"/>
              </a:rPr>
              <a:t>,  infected pressure </a:t>
            </a:r>
            <a:r>
              <a:rPr lang="en-US" spc="-5" dirty="0" smtClean="0">
                <a:latin typeface="Arial"/>
                <a:cs typeface="Arial"/>
              </a:rPr>
              <a:t>or </a:t>
            </a:r>
            <a:r>
              <a:rPr lang="en-US" dirty="0" smtClean="0">
                <a:latin typeface="Arial"/>
                <a:cs typeface="Arial"/>
              </a:rPr>
              <a:t>vascular </a:t>
            </a:r>
            <a:r>
              <a:rPr lang="en-US" spc="-30" dirty="0" smtClean="0">
                <a:latin typeface="Arial"/>
                <a:cs typeface="Arial"/>
              </a:rPr>
              <a:t>ulcer, </a:t>
            </a:r>
            <a:r>
              <a:rPr lang="en-US" spc="-5" dirty="0" err="1" smtClean="0">
                <a:latin typeface="Arial"/>
                <a:cs typeface="Arial"/>
              </a:rPr>
              <a:t>incisional</a:t>
            </a:r>
            <a:r>
              <a:rPr lang="en-US" spc="-5" dirty="0" smtClean="0">
                <a:latin typeface="Arial"/>
                <a:cs typeface="Arial"/>
              </a:rPr>
              <a:t>  </a:t>
            </a:r>
            <a:r>
              <a:rPr lang="en-US" dirty="0" smtClean="0">
                <a:latin typeface="Arial"/>
                <a:cs typeface="Arial"/>
              </a:rPr>
              <a:t>infection)</a:t>
            </a:r>
          </a:p>
          <a:p>
            <a:pPr>
              <a:spcBef>
                <a:spcPts val="45"/>
              </a:spcBef>
              <a:buFont typeface="Arial"/>
              <a:buChar char="•"/>
            </a:pPr>
            <a:endParaRPr lang="en-US" sz="4800" dirty="0" smtClean="0">
              <a:latin typeface="Arial"/>
              <a:cs typeface="Arial"/>
            </a:endParaRPr>
          </a:p>
          <a:p>
            <a:pPr marL="355600" marR="5080"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b="1" spc="-5" dirty="0" err="1" smtClean="0">
                <a:latin typeface="Arial"/>
                <a:cs typeface="Arial"/>
              </a:rPr>
              <a:t>Hematogenous</a:t>
            </a:r>
            <a:r>
              <a:rPr lang="en-US" b="1" spc="-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(</a:t>
            </a:r>
            <a:r>
              <a:rPr lang="en-US" dirty="0" err="1" smtClean="0">
                <a:latin typeface="Arial"/>
                <a:cs typeface="Arial"/>
              </a:rPr>
              <a:t>bloodborne</a:t>
            </a:r>
            <a:r>
              <a:rPr lang="en-US" dirty="0" smtClean="0">
                <a:latin typeface="Arial"/>
                <a:cs typeface="Arial"/>
              </a:rPr>
              <a:t>) </a:t>
            </a:r>
            <a:r>
              <a:rPr lang="en-US" spc="-5" dirty="0" smtClean="0">
                <a:latin typeface="Arial"/>
                <a:cs typeface="Arial"/>
              </a:rPr>
              <a:t>spread from </a:t>
            </a:r>
            <a:r>
              <a:rPr lang="en-US" dirty="0" smtClean="0">
                <a:latin typeface="Arial"/>
                <a:cs typeface="Arial"/>
              </a:rPr>
              <a:t>other  sites </a:t>
            </a:r>
            <a:r>
              <a:rPr lang="en-US" spc="-5" dirty="0" smtClean="0">
                <a:latin typeface="Arial"/>
                <a:cs typeface="Arial"/>
              </a:rPr>
              <a:t>of infection </a:t>
            </a:r>
            <a:r>
              <a:rPr lang="en-US" dirty="0" smtClean="0">
                <a:latin typeface="Arial"/>
                <a:cs typeface="Arial"/>
              </a:rPr>
              <a:t>(</a:t>
            </a:r>
            <a:r>
              <a:rPr lang="en-US" dirty="0" err="1" smtClean="0">
                <a:latin typeface="Arial"/>
                <a:cs typeface="Arial"/>
              </a:rPr>
              <a:t>eg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spc="-5" dirty="0" smtClean="0">
                <a:latin typeface="Arial"/>
                <a:cs typeface="Arial"/>
              </a:rPr>
              <a:t>infected </a:t>
            </a:r>
            <a:r>
              <a:rPr lang="en-US" dirty="0" smtClean="0">
                <a:latin typeface="Arial"/>
                <a:cs typeface="Arial"/>
              </a:rPr>
              <a:t>tonsils, infected  teeth, </a:t>
            </a:r>
            <a:r>
              <a:rPr lang="en-US" spc="-5" dirty="0" smtClean="0">
                <a:latin typeface="Arial"/>
                <a:cs typeface="Arial"/>
              </a:rPr>
              <a:t>upper </a:t>
            </a:r>
            <a:r>
              <a:rPr lang="en-US" dirty="0" smtClean="0">
                <a:latin typeface="Arial"/>
                <a:cs typeface="Arial"/>
              </a:rPr>
              <a:t>respiratory</a:t>
            </a:r>
            <a:r>
              <a:rPr lang="en-US" spc="1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infections)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5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Arial"/>
              <a:cs typeface="Arial"/>
            </a:endParaRPr>
          </a:p>
          <a:p>
            <a:pPr algn="just">
              <a:buNone/>
            </a:pPr>
            <a:r>
              <a:rPr lang="en-US" dirty="0" smtClean="0">
                <a:latin typeface="Arial"/>
                <a:cs typeface="Arial"/>
              </a:rPr>
              <a:t>		Direct bone contamination from bone </a:t>
            </a:r>
            <a:r>
              <a:rPr lang="en-US" spc="-30" dirty="0" smtClean="0">
                <a:latin typeface="Arial"/>
                <a:cs typeface="Arial"/>
              </a:rPr>
              <a:t>surgery,  </a:t>
            </a:r>
            <a:r>
              <a:rPr lang="en-US" dirty="0" smtClean="0">
                <a:latin typeface="Arial"/>
                <a:cs typeface="Arial"/>
              </a:rPr>
              <a:t>open fracture, prosthesis or </a:t>
            </a:r>
            <a:r>
              <a:rPr lang="en-US" spc="-5" dirty="0" smtClean="0">
                <a:latin typeface="Arial"/>
                <a:cs typeface="Arial"/>
              </a:rPr>
              <a:t>traumatic injury (</a:t>
            </a:r>
            <a:r>
              <a:rPr lang="en-US" spc="-5" dirty="0" err="1" smtClean="0">
                <a:latin typeface="Arial"/>
                <a:cs typeface="Arial"/>
              </a:rPr>
              <a:t>eg</a:t>
            </a:r>
            <a:r>
              <a:rPr lang="en-US" spc="-5" dirty="0" smtClean="0">
                <a:latin typeface="Arial"/>
                <a:cs typeface="Arial"/>
              </a:rPr>
              <a:t>,  </a:t>
            </a:r>
            <a:r>
              <a:rPr lang="en-US" spc="-90" dirty="0" smtClean="0">
                <a:latin typeface="Arial"/>
                <a:cs typeface="Arial"/>
              </a:rPr>
              <a:t>RTA</a:t>
            </a:r>
            <a:r>
              <a:rPr lang="en-US" spc="-155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)</a:t>
            </a:r>
            <a:endParaRPr lang="en-US" dirty="0" smtClean="0">
              <a:latin typeface="Arial"/>
              <a:cs typeface="Arial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en-US" b="1" spc="-5" dirty="0" smtClean="0"/>
              <a:t>Factors </a:t>
            </a:r>
            <a:r>
              <a:rPr lang="en-US" b="1" dirty="0" smtClean="0"/>
              <a:t>affect </a:t>
            </a:r>
            <a:r>
              <a:rPr lang="en-US" b="1" spc="-5" dirty="0" smtClean="0"/>
              <a:t>the </a:t>
            </a:r>
            <a:r>
              <a:rPr lang="en-US" b="1" dirty="0" smtClean="0"/>
              <a:t>extent</a:t>
            </a:r>
            <a:r>
              <a:rPr lang="en-US" b="1" spc="-45" dirty="0" smtClean="0"/>
              <a:t> </a:t>
            </a:r>
            <a:r>
              <a:rPr lang="en-US" b="1" dirty="0" smtClean="0"/>
              <a:t>of  </a:t>
            </a:r>
            <a:r>
              <a:rPr lang="en-US" b="1" spc="-5" dirty="0" smtClean="0"/>
              <a:t>infection</a:t>
            </a:r>
          </a:p>
          <a:p>
            <a:pPr>
              <a:buNone/>
            </a:pPr>
            <a:endParaRPr lang="en-US" b="1" spc="-5" dirty="0" smtClean="0"/>
          </a:p>
          <a:p>
            <a:pPr marL="355600"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pc="-10" dirty="0" smtClean="0">
                <a:latin typeface="Arial"/>
                <a:cs typeface="Arial"/>
              </a:rPr>
              <a:t>Virulence </a:t>
            </a:r>
            <a:r>
              <a:rPr lang="en-US" dirty="0" smtClean="0">
                <a:latin typeface="Arial"/>
                <a:cs typeface="Arial"/>
              </a:rPr>
              <a:t>of the infecting</a:t>
            </a:r>
            <a:r>
              <a:rPr lang="en-US" spc="-14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organism,</a:t>
            </a:r>
          </a:p>
          <a:p>
            <a:pPr marL="3556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dirty="0" smtClean="0">
                <a:latin typeface="Arial"/>
                <a:cs typeface="Arial"/>
              </a:rPr>
              <a:t>Underlying</a:t>
            </a:r>
            <a:r>
              <a:rPr lang="en-US" spc="-35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disease</a:t>
            </a:r>
            <a:endParaRPr lang="en-US" dirty="0" smtClean="0">
              <a:latin typeface="Arial"/>
              <a:cs typeface="Arial"/>
            </a:endParaRPr>
          </a:p>
          <a:p>
            <a:pPr marL="3556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dirty="0" smtClean="0">
                <a:latin typeface="Arial"/>
                <a:cs typeface="Arial"/>
              </a:rPr>
              <a:t>Immune status of the</a:t>
            </a:r>
            <a:r>
              <a:rPr lang="en-US" spc="-9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host,</a:t>
            </a:r>
          </a:p>
          <a:p>
            <a:pPr marL="355600" marR="508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dirty="0" smtClean="0">
                <a:latin typeface="Arial"/>
                <a:cs typeface="Arial"/>
              </a:rPr>
              <a:t>The </a:t>
            </a:r>
            <a:r>
              <a:rPr lang="en-US" spc="-5" dirty="0" smtClean="0">
                <a:latin typeface="Arial"/>
                <a:cs typeface="Arial"/>
              </a:rPr>
              <a:t>type, </a:t>
            </a:r>
            <a:r>
              <a:rPr lang="en-US" dirty="0" smtClean="0">
                <a:latin typeface="Arial"/>
                <a:cs typeface="Arial"/>
              </a:rPr>
              <a:t>location, and </a:t>
            </a:r>
            <a:r>
              <a:rPr lang="en-US" spc="-5" dirty="0" err="1" smtClean="0">
                <a:latin typeface="Arial"/>
                <a:cs typeface="Arial"/>
              </a:rPr>
              <a:t>vascularity</a:t>
            </a:r>
            <a:r>
              <a:rPr lang="en-US" spc="-15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of  the</a:t>
            </a:r>
            <a:r>
              <a:rPr lang="en-US" spc="-2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bone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/>
          <a:lstStyle/>
          <a:p>
            <a:pPr marL="355600" marR="236854">
              <a:spcBef>
                <a:spcPts val="105"/>
              </a:spcBef>
              <a:tabLst>
                <a:tab pos="354965" algn="l"/>
                <a:tab pos="355600" algn="l"/>
              </a:tabLst>
            </a:pPr>
            <a:r>
              <a:rPr lang="en-US" spc="-5" dirty="0" smtClean="0">
                <a:latin typeface="Arial"/>
                <a:cs typeface="Arial"/>
              </a:rPr>
              <a:t>inflammation, increased </a:t>
            </a:r>
            <a:r>
              <a:rPr lang="en-US" spc="-20" dirty="0" err="1" smtClean="0">
                <a:latin typeface="Arial"/>
                <a:cs typeface="Arial"/>
              </a:rPr>
              <a:t>vascularity</a:t>
            </a:r>
            <a:r>
              <a:rPr lang="en-US" spc="-20" dirty="0" smtClean="0">
                <a:latin typeface="Arial"/>
                <a:cs typeface="Arial"/>
              </a:rPr>
              <a:t>,</a:t>
            </a:r>
            <a:r>
              <a:rPr lang="en-US" spc="-80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and  edema</a:t>
            </a:r>
            <a:endParaRPr lang="en-US" dirty="0" smtClean="0">
              <a:latin typeface="Arial"/>
              <a:cs typeface="Arial"/>
            </a:endParaRPr>
          </a:p>
          <a:p>
            <a:pPr marL="355600" marR="5080">
              <a:spcBef>
                <a:spcPts val="770"/>
              </a:spcBef>
              <a:tabLst>
                <a:tab pos="354965" algn="l"/>
                <a:tab pos="355600" algn="l"/>
              </a:tabLst>
            </a:pPr>
            <a:r>
              <a:rPr lang="en-US" dirty="0" smtClean="0">
                <a:latin typeface="Arial"/>
                <a:cs typeface="Arial"/>
              </a:rPr>
              <a:t>After 2 or 3 days, thrombosis of </a:t>
            </a:r>
            <a:r>
              <a:rPr lang="en-US" spc="-5" dirty="0" smtClean="0">
                <a:latin typeface="Arial"/>
                <a:cs typeface="Arial"/>
              </a:rPr>
              <a:t>the</a:t>
            </a:r>
            <a:r>
              <a:rPr lang="en-US" spc="-165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blood  </a:t>
            </a:r>
            <a:r>
              <a:rPr lang="en-US" dirty="0" smtClean="0">
                <a:latin typeface="Arial"/>
                <a:cs typeface="Arial"/>
              </a:rPr>
              <a:t>vessels occurs in the </a:t>
            </a:r>
            <a:r>
              <a:rPr lang="en-US" spc="-5" dirty="0" smtClean="0">
                <a:latin typeface="Arial"/>
                <a:cs typeface="Arial"/>
              </a:rPr>
              <a:t>area, </a:t>
            </a:r>
            <a:r>
              <a:rPr lang="en-US" dirty="0" smtClean="0">
                <a:latin typeface="Arial"/>
                <a:cs typeface="Arial"/>
              </a:rPr>
              <a:t>resulting in  ischemia with </a:t>
            </a:r>
            <a:r>
              <a:rPr lang="en-US" spc="-5" dirty="0" smtClean="0">
                <a:latin typeface="Arial"/>
                <a:cs typeface="Arial"/>
              </a:rPr>
              <a:t>bone</a:t>
            </a:r>
            <a:r>
              <a:rPr lang="en-US" spc="-6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necrosis</a:t>
            </a:r>
          </a:p>
          <a:p>
            <a:pPr marL="355600" marR="149860">
              <a:spcBef>
                <a:spcPts val="770"/>
              </a:spcBef>
              <a:buFont typeface="Arial"/>
              <a:buChar char="•"/>
              <a:tabLst>
                <a:tab pos="460375" algn="l"/>
                <a:tab pos="461645" algn="l"/>
              </a:tabLst>
            </a:pPr>
            <a:r>
              <a:rPr lang="en-US" dirty="0" smtClean="0"/>
              <a:t>	</a:t>
            </a:r>
            <a:r>
              <a:rPr lang="en-US" dirty="0" smtClean="0">
                <a:latin typeface="Arial"/>
                <a:cs typeface="Arial"/>
              </a:rPr>
              <a:t>The </a:t>
            </a:r>
            <a:r>
              <a:rPr lang="en-US" spc="-5" dirty="0" smtClean="0">
                <a:latin typeface="Arial"/>
                <a:cs typeface="Arial"/>
              </a:rPr>
              <a:t>infection extends into the</a:t>
            </a:r>
            <a:r>
              <a:rPr lang="en-US" spc="-50" dirty="0" smtClean="0">
                <a:latin typeface="Arial"/>
                <a:cs typeface="Arial"/>
              </a:rPr>
              <a:t> </a:t>
            </a:r>
            <a:r>
              <a:rPr lang="en-US" spc="-5" dirty="0" err="1" smtClean="0">
                <a:latin typeface="Arial"/>
                <a:cs typeface="Arial"/>
              </a:rPr>
              <a:t>medullary</a:t>
            </a:r>
            <a:r>
              <a:rPr lang="en-US" spc="-5" dirty="0" smtClean="0">
                <a:latin typeface="Arial"/>
                <a:cs typeface="Arial"/>
              </a:rPr>
              <a:t>  </a:t>
            </a:r>
            <a:r>
              <a:rPr lang="en-US" dirty="0" smtClean="0">
                <a:latin typeface="Arial"/>
                <a:cs typeface="Arial"/>
              </a:rPr>
              <a:t>cavity and </a:t>
            </a:r>
            <a:r>
              <a:rPr lang="en-US" spc="-5" dirty="0" smtClean="0">
                <a:latin typeface="Arial"/>
                <a:cs typeface="Arial"/>
              </a:rPr>
              <a:t>under </a:t>
            </a:r>
            <a:r>
              <a:rPr lang="en-US" dirty="0" smtClean="0">
                <a:latin typeface="Arial"/>
                <a:cs typeface="Arial"/>
              </a:rPr>
              <a:t>the </a:t>
            </a:r>
            <a:r>
              <a:rPr lang="en-US" spc="-5" dirty="0" err="1" smtClean="0">
                <a:latin typeface="Arial"/>
                <a:cs typeface="Arial"/>
              </a:rPr>
              <a:t>periosteum</a:t>
            </a:r>
            <a:r>
              <a:rPr lang="en-US" spc="-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,cortex  and marrow cavity and </a:t>
            </a:r>
            <a:r>
              <a:rPr lang="en-US" spc="-5" dirty="0" smtClean="0">
                <a:latin typeface="Arial"/>
                <a:cs typeface="Arial"/>
              </a:rPr>
              <a:t>may spread into  adjacent </a:t>
            </a:r>
            <a:r>
              <a:rPr lang="en-US" dirty="0" smtClean="0">
                <a:latin typeface="Arial"/>
                <a:cs typeface="Arial"/>
              </a:rPr>
              <a:t>soft tissues and</a:t>
            </a:r>
            <a:r>
              <a:rPr lang="en-US" spc="-70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joints</a:t>
            </a:r>
            <a:endParaRPr lang="en-US" dirty="0" smtClean="0">
              <a:latin typeface="Arial"/>
              <a:cs typeface="Arial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355600" marR="5080">
              <a:spcBef>
                <a:spcPts val="105"/>
              </a:spcBef>
              <a:tabLst>
                <a:tab pos="354965" algn="l"/>
                <a:tab pos="355600" algn="l"/>
              </a:tabLst>
            </a:pPr>
            <a:r>
              <a:rPr lang="en-US" dirty="0" smtClean="0">
                <a:latin typeface="Arial"/>
                <a:cs typeface="Arial"/>
              </a:rPr>
              <a:t>Unless the infective process is treated  </a:t>
            </a:r>
            <a:r>
              <a:rPr lang="en-US" spc="-30" dirty="0" smtClean="0">
                <a:latin typeface="Arial"/>
                <a:cs typeface="Arial"/>
              </a:rPr>
              <a:t>promptly, </a:t>
            </a:r>
            <a:r>
              <a:rPr lang="en-US" dirty="0" smtClean="0">
                <a:latin typeface="Arial"/>
                <a:cs typeface="Arial"/>
              </a:rPr>
              <a:t>a </a:t>
            </a:r>
            <a:r>
              <a:rPr lang="en-US" spc="-5" dirty="0" smtClean="0">
                <a:latin typeface="Arial"/>
                <a:cs typeface="Arial"/>
              </a:rPr>
              <a:t>bone </a:t>
            </a:r>
            <a:r>
              <a:rPr lang="en-US" dirty="0" smtClean="0">
                <a:latin typeface="Arial"/>
                <a:cs typeface="Arial"/>
              </a:rPr>
              <a:t>abscess forms. The  resulting abscess cavity contains </a:t>
            </a:r>
            <a:r>
              <a:rPr lang="en-US" spc="-5" dirty="0" smtClean="0">
                <a:latin typeface="Arial"/>
                <a:cs typeface="Arial"/>
              </a:rPr>
              <a:t>dead  bone </a:t>
            </a:r>
            <a:r>
              <a:rPr lang="en-US" dirty="0" smtClean="0">
                <a:latin typeface="Arial"/>
                <a:cs typeface="Arial"/>
              </a:rPr>
              <a:t>tissue </a:t>
            </a:r>
            <a:r>
              <a:rPr lang="en-US" spc="-5" dirty="0" smtClean="0">
                <a:latin typeface="Arial"/>
                <a:cs typeface="Arial"/>
              </a:rPr>
              <a:t>(the </a:t>
            </a:r>
            <a:r>
              <a:rPr lang="en-US" b="1" spc="-5" dirty="0" err="1" smtClean="0">
                <a:latin typeface="Arial"/>
                <a:cs typeface="Arial"/>
              </a:rPr>
              <a:t>sequestrum</a:t>
            </a:r>
            <a:r>
              <a:rPr lang="en-US" spc="-5" dirty="0" smtClean="0">
                <a:latin typeface="Arial"/>
                <a:cs typeface="Arial"/>
              </a:rPr>
              <a:t>), </a:t>
            </a:r>
            <a:r>
              <a:rPr lang="en-US" dirty="0" smtClean="0">
                <a:latin typeface="Arial"/>
                <a:cs typeface="Arial"/>
              </a:rPr>
              <a:t>which</a:t>
            </a:r>
            <a:r>
              <a:rPr lang="en-US" spc="-75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does  </a:t>
            </a:r>
            <a:r>
              <a:rPr lang="en-US" dirty="0" smtClean="0">
                <a:latin typeface="Arial"/>
                <a:cs typeface="Arial"/>
              </a:rPr>
              <a:t>not easily </a:t>
            </a:r>
            <a:r>
              <a:rPr lang="en-US" spc="-5" dirty="0" smtClean="0">
                <a:latin typeface="Arial"/>
                <a:cs typeface="Arial"/>
              </a:rPr>
              <a:t>liquefy </a:t>
            </a:r>
            <a:r>
              <a:rPr lang="en-US" dirty="0" smtClean="0">
                <a:latin typeface="Arial"/>
                <a:cs typeface="Arial"/>
              </a:rPr>
              <a:t>and</a:t>
            </a:r>
            <a:r>
              <a:rPr lang="en-US" spc="-75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drain</a:t>
            </a:r>
            <a:endParaRPr lang="en-US" dirty="0" smtClean="0">
              <a:latin typeface="Arial"/>
              <a:cs typeface="Arial"/>
            </a:endParaRPr>
          </a:p>
          <a:p>
            <a:pPr>
              <a:spcBef>
                <a:spcPts val="35"/>
              </a:spcBef>
              <a:buFont typeface="Arial"/>
              <a:buChar char="•"/>
            </a:pPr>
            <a:endParaRPr lang="en-US" sz="4650" dirty="0" smtClean="0">
              <a:latin typeface="Arial"/>
              <a:cs typeface="Arial"/>
            </a:endParaRPr>
          </a:p>
          <a:p>
            <a:pPr marL="355600" marR="162560">
              <a:tabLst>
                <a:tab pos="354965" algn="l"/>
                <a:tab pos="355600" algn="l"/>
              </a:tabLst>
            </a:pPr>
            <a:r>
              <a:rPr lang="en-US" dirty="0" smtClean="0">
                <a:latin typeface="Arial"/>
                <a:cs typeface="Arial"/>
              </a:rPr>
              <a:t>New </a:t>
            </a:r>
            <a:r>
              <a:rPr lang="en-US" spc="-5" dirty="0" smtClean="0">
                <a:latin typeface="Arial"/>
                <a:cs typeface="Arial"/>
              </a:rPr>
              <a:t>bone </a:t>
            </a:r>
            <a:r>
              <a:rPr lang="en-US" dirty="0" smtClean="0">
                <a:latin typeface="Arial"/>
                <a:cs typeface="Arial"/>
              </a:rPr>
              <a:t>growth (the </a:t>
            </a:r>
            <a:r>
              <a:rPr lang="en-US" b="1" spc="-5" dirty="0" err="1" smtClean="0">
                <a:latin typeface="Arial"/>
                <a:cs typeface="Arial"/>
              </a:rPr>
              <a:t>involucrum</a:t>
            </a:r>
            <a:r>
              <a:rPr lang="en-US" spc="-5" dirty="0" smtClean="0">
                <a:latin typeface="Arial"/>
                <a:cs typeface="Arial"/>
              </a:rPr>
              <a:t>)</a:t>
            </a:r>
            <a:r>
              <a:rPr lang="en-US" spc="-114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forms  </a:t>
            </a:r>
            <a:r>
              <a:rPr lang="en-US" spc="-5" dirty="0" smtClean="0">
                <a:latin typeface="Arial"/>
                <a:cs typeface="Arial"/>
              </a:rPr>
              <a:t>and </a:t>
            </a:r>
            <a:r>
              <a:rPr lang="en-US" dirty="0" smtClean="0">
                <a:latin typeface="Arial"/>
                <a:cs typeface="Arial"/>
              </a:rPr>
              <a:t>surrounds the</a:t>
            </a:r>
            <a:r>
              <a:rPr lang="en-US" spc="-65" dirty="0" smtClean="0">
                <a:latin typeface="Arial"/>
                <a:cs typeface="Arial"/>
              </a:rPr>
              <a:t> </a:t>
            </a:r>
            <a:r>
              <a:rPr lang="en-US" spc="-5" dirty="0" err="1" smtClean="0">
                <a:latin typeface="Arial"/>
                <a:cs typeface="Arial"/>
              </a:rPr>
              <a:t>sequestrum</a:t>
            </a:r>
            <a:r>
              <a:rPr lang="en-US" spc="-5" dirty="0" smtClean="0">
                <a:latin typeface="Arial"/>
                <a:cs typeface="Arial"/>
              </a:rPr>
              <a:t>.</a:t>
            </a:r>
            <a:endParaRPr lang="en-US" dirty="0" smtClean="0">
              <a:latin typeface="Arial"/>
              <a:cs typeface="Arial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 marL="355600" marR="5080" algn="just">
              <a:spcBef>
                <a:spcPts val="100"/>
              </a:spcBef>
              <a:buNone/>
              <a:tabLst>
                <a:tab pos="354965" algn="l"/>
                <a:tab pos="355600" algn="l"/>
              </a:tabLst>
            </a:pPr>
            <a:r>
              <a:rPr lang="en-US" sz="3600" dirty="0" smtClean="0">
                <a:cs typeface="Calibri"/>
              </a:rPr>
              <a:t>      	</a:t>
            </a:r>
          </a:p>
          <a:p>
            <a:pPr marL="355600" marR="5080" algn="just">
              <a:spcBef>
                <a:spcPts val="100"/>
              </a:spcBef>
              <a:buNone/>
              <a:tabLst>
                <a:tab pos="354965" algn="l"/>
                <a:tab pos="355600" algn="l"/>
              </a:tabLst>
            </a:pPr>
            <a:r>
              <a:rPr lang="en-US" sz="3600" dirty="0" smtClean="0">
                <a:cs typeface="Calibri"/>
              </a:rPr>
              <a:t>			Rheumatoid Arthritis </a:t>
            </a:r>
            <a:r>
              <a:rPr lang="en-US" sz="3600" spc="-5" dirty="0" smtClean="0">
                <a:cs typeface="Calibri"/>
              </a:rPr>
              <a:t>is </a:t>
            </a:r>
            <a:r>
              <a:rPr lang="en-US" sz="3600" dirty="0" smtClean="0">
                <a:cs typeface="Calibri"/>
              </a:rPr>
              <a:t>a </a:t>
            </a:r>
            <a:r>
              <a:rPr lang="en-US" sz="3600" spc="-5" dirty="0" smtClean="0">
                <a:cs typeface="Calibri"/>
              </a:rPr>
              <a:t>chronic systemic autoimmune disorder  causing </a:t>
            </a:r>
            <a:r>
              <a:rPr lang="en-US" sz="3600" dirty="0" smtClean="0">
                <a:cs typeface="Calibri"/>
              </a:rPr>
              <a:t>a </a:t>
            </a:r>
            <a:r>
              <a:rPr lang="en-US" sz="3600" spc="-5" dirty="0" smtClean="0">
                <a:cs typeface="Calibri"/>
              </a:rPr>
              <a:t>symmetrical</a:t>
            </a:r>
            <a:r>
              <a:rPr lang="en-US" sz="3600" spc="-25" dirty="0" smtClean="0">
                <a:cs typeface="Calibri"/>
              </a:rPr>
              <a:t> </a:t>
            </a:r>
            <a:r>
              <a:rPr lang="en-US" sz="3600" spc="-5" dirty="0" err="1" smtClean="0">
                <a:cs typeface="Calibri"/>
              </a:rPr>
              <a:t>polyarthritis</a:t>
            </a:r>
            <a:r>
              <a:rPr lang="en-US" sz="3600" spc="-5" dirty="0" smtClean="0">
                <a:cs typeface="Calibri"/>
              </a:rPr>
              <a:t>.</a:t>
            </a:r>
            <a:endParaRPr lang="en-US" sz="3600" dirty="0" smtClean="0">
              <a:cs typeface="Calibri"/>
            </a:endParaRPr>
          </a:p>
          <a:p>
            <a:pPr marL="355600">
              <a:spcBef>
                <a:spcPts val="800"/>
              </a:spcBef>
              <a:buNone/>
              <a:tabLst>
                <a:tab pos="354965" algn="l"/>
                <a:tab pos="355600" algn="l"/>
              </a:tabLst>
            </a:pPr>
            <a:r>
              <a:rPr lang="en-US" sz="3600" spc="-5" dirty="0" smtClean="0">
                <a:cs typeface="Calibri"/>
              </a:rPr>
              <a:t>Epidemiology</a:t>
            </a:r>
            <a:endParaRPr lang="en-US" sz="3600" dirty="0" smtClean="0">
              <a:cs typeface="Calibri"/>
            </a:endParaRPr>
          </a:p>
          <a:p>
            <a:pPr marL="755650" marR="316865" indent="-285750" algn="just">
              <a:lnSpc>
                <a:spcPct val="100000"/>
              </a:lnSpc>
              <a:spcBef>
                <a:spcPts val="690"/>
              </a:spcBef>
              <a:buNone/>
            </a:pPr>
            <a:r>
              <a:rPr lang="en-US" sz="4800" baseline="2976" dirty="0" smtClean="0">
                <a:latin typeface="Arial"/>
                <a:cs typeface="Arial"/>
              </a:rPr>
              <a:t>–</a:t>
            </a:r>
            <a:r>
              <a:rPr lang="en-US" spc="-5" dirty="0" smtClean="0">
                <a:cs typeface="Calibri"/>
              </a:rPr>
              <a:t>RA affects </a:t>
            </a:r>
            <a:r>
              <a:rPr lang="en-US" spc="-10" dirty="0" smtClean="0">
                <a:cs typeface="Calibri"/>
              </a:rPr>
              <a:t>0.5–1% </a:t>
            </a:r>
            <a:r>
              <a:rPr lang="en-US" spc="-5" dirty="0" smtClean="0">
                <a:cs typeface="Calibri"/>
              </a:rPr>
              <a:t>of the </a:t>
            </a:r>
            <a:r>
              <a:rPr lang="en-US" spc="-10" dirty="0" smtClean="0">
                <a:cs typeface="Calibri"/>
              </a:rPr>
              <a:t>population world-wide  </a:t>
            </a:r>
            <a:r>
              <a:rPr lang="en-US" spc="-5" dirty="0" smtClean="0">
                <a:cs typeface="Calibri"/>
              </a:rPr>
              <a:t>with </a:t>
            </a:r>
            <a:r>
              <a:rPr lang="en-US" dirty="0" smtClean="0">
                <a:cs typeface="Calibri"/>
              </a:rPr>
              <a:t>a </a:t>
            </a:r>
            <a:r>
              <a:rPr lang="en-US" spc="-5" dirty="0" smtClean="0">
                <a:cs typeface="Calibri"/>
              </a:rPr>
              <a:t>peak prevalence between the </a:t>
            </a:r>
            <a:r>
              <a:rPr lang="en-US" dirty="0" smtClean="0">
                <a:cs typeface="Calibri"/>
              </a:rPr>
              <a:t>ages of </a:t>
            </a:r>
            <a:r>
              <a:rPr lang="en-US" spc="-5" dirty="0" smtClean="0">
                <a:cs typeface="Calibri"/>
              </a:rPr>
              <a:t>30  </a:t>
            </a:r>
            <a:r>
              <a:rPr lang="en-US" dirty="0" smtClean="0">
                <a:cs typeface="Calibri"/>
              </a:rPr>
              <a:t>and </a:t>
            </a:r>
            <a:r>
              <a:rPr lang="en-US" spc="-5" dirty="0" smtClean="0">
                <a:cs typeface="Calibri"/>
              </a:rPr>
              <a:t>50</a:t>
            </a:r>
            <a:r>
              <a:rPr lang="en-US" spc="-30" dirty="0" smtClean="0">
                <a:cs typeface="Calibri"/>
              </a:rPr>
              <a:t> </a:t>
            </a:r>
            <a:r>
              <a:rPr lang="en-US" spc="-5" dirty="0" smtClean="0">
                <a:cs typeface="Calibri"/>
              </a:rPr>
              <a:t>years.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3429000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		When </a:t>
            </a:r>
            <a:r>
              <a:rPr lang="en-US" spc="-5" dirty="0" smtClean="0">
                <a:latin typeface="Arial"/>
                <a:cs typeface="Arial"/>
              </a:rPr>
              <a:t>bone </a:t>
            </a:r>
            <a:r>
              <a:rPr lang="en-US" dirty="0" smtClean="0">
                <a:latin typeface="Arial"/>
                <a:cs typeface="Arial"/>
              </a:rPr>
              <a:t>infection </a:t>
            </a:r>
            <a:r>
              <a:rPr lang="en-US" spc="-5" dirty="0" smtClean="0">
                <a:latin typeface="Arial"/>
                <a:cs typeface="Arial"/>
              </a:rPr>
              <a:t>persists </a:t>
            </a:r>
            <a:r>
              <a:rPr lang="en-US" spc="-10" dirty="0" smtClean="0">
                <a:latin typeface="Arial"/>
                <a:cs typeface="Arial"/>
              </a:rPr>
              <a:t>for </a:t>
            </a:r>
            <a:r>
              <a:rPr lang="en-US" spc="-5" dirty="0" smtClean="0">
                <a:latin typeface="Arial"/>
                <a:cs typeface="Arial"/>
              </a:rPr>
              <a:t>months,  the resulting infection </a:t>
            </a:r>
            <a:r>
              <a:rPr lang="en-US" spc="-10" dirty="0" smtClean="0">
                <a:latin typeface="Arial"/>
                <a:cs typeface="Arial"/>
              </a:rPr>
              <a:t>is </a:t>
            </a:r>
            <a:r>
              <a:rPr lang="en-US" spc="-5" dirty="0" smtClean="0">
                <a:latin typeface="Arial"/>
                <a:cs typeface="Arial"/>
              </a:rPr>
              <a:t>referred to </a:t>
            </a:r>
            <a:r>
              <a:rPr lang="en-US" spc="-20" dirty="0" smtClean="0">
                <a:latin typeface="Arial"/>
                <a:cs typeface="Arial"/>
              </a:rPr>
              <a:t>as  </a:t>
            </a:r>
            <a:r>
              <a:rPr lang="en-US" dirty="0" smtClean="0">
                <a:latin typeface="Arial"/>
                <a:cs typeface="Arial"/>
              </a:rPr>
              <a:t>chronic</a:t>
            </a:r>
            <a:r>
              <a:rPr lang="en-US" spc="-35" dirty="0" smtClean="0">
                <a:latin typeface="Arial"/>
                <a:cs typeface="Arial"/>
              </a:rPr>
              <a:t> </a:t>
            </a:r>
            <a:r>
              <a:rPr lang="en-US" spc="-5" dirty="0" err="1" smtClean="0">
                <a:latin typeface="Arial"/>
                <a:cs typeface="Arial"/>
              </a:rPr>
              <a:t>osteomyelitis</a:t>
            </a:r>
            <a:endParaRPr lang="en-US" dirty="0" smtClean="0">
              <a:latin typeface="Arial"/>
              <a:cs typeface="Arial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BONE INFECTION</a:t>
            </a:r>
            <a:endParaRPr lang="en-US" dirty="0"/>
          </a:p>
        </p:txBody>
      </p:sp>
      <p:sp>
        <p:nvSpPr>
          <p:cNvPr id="4" name="object 2"/>
          <p:cNvSpPr/>
          <p:nvPr/>
        </p:nvSpPr>
        <p:spPr>
          <a:xfrm>
            <a:off x="2590800" y="1752600"/>
            <a:ext cx="3576828" cy="4366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/>
              <a:t>CLINICAL MANIFESTATIONS</a:t>
            </a:r>
            <a:endParaRPr lang="en-US" b="1" dirty="0" smtClean="0"/>
          </a:p>
          <a:p>
            <a:pPr marL="355600">
              <a:spcBef>
                <a:spcPts val="775"/>
              </a:spcBef>
              <a:buNone/>
              <a:tabLst>
                <a:tab pos="354965" algn="l"/>
                <a:tab pos="355600" algn="l"/>
              </a:tabLst>
            </a:pPr>
            <a:r>
              <a:rPr lang="en-US" sz="2400" spc="-10" dirty="0" smtClean="0">
                <a:latin typeface="Arial"/>
                <a:cs typeface="Arial"/>
              </a:rPr>
              <a:t>SYSTEMIC</a:t>
            </a:r>
            <a:r>
              <a:rPr lang="en-US" spc="-10" dirty="0" smtClean="0">
                <a:latin typeface="Arial"/>
                <a:cs typeface="Arial"/>
              </a:rPr>
              <a:t>-</a:t>
            </a:r>
            <a:endParaRPr lang="en-US" dirty="0" smtClean="0">
              <a:latin typeface="Arial"/>
              <a:cs typeface="Arial"/>
            </a:endParaRPr>
          </a:p>
          <a:p>
            <a:pPr marL="355600" marR="5080">
              <a:spcBef>
                <a:spcPts val="675"/>
              </a:spcBef>
              <a:tabLst>
                <a:tab pos="354965" algn="l"/>
                <a:tab pos="355600" algn="l"/>
              </a:tabLst>
            </a:pPr>
            <a:r>
              <a:rPr lang="en-US" spc="-25" dirty="0" smtClean="0">
                <a:latin typeface="Arial"/>
                <a:cs typeface="Arial"/>
              </a:rPr>
              <a:t>fever, </a:t>
            </a:r>
            <a:r>
              <a:rPr lang="en-US" spc="-5" dirty="0" smtClean="0">
                <a:latin typeface="Arial"/>
                <a:cs typeface="Arial"/>
              </a:rPr>
              <a:t>night </a:t>
            </a:r>
            <a:r>
              <a:rPr lang="en-US" dirty="0" smtClean="0">
                <a:latin typeface="Arial"/>
                <a:cs typeface="Arial"/>
              </a:rPr>
              <a:t>sweats, </a:t>
            </a:r>
            <a:r>
              <a:rPr lang="en-US" dirty="0" err="1" smtClean="0">
                <a:latin typeface="Arial"/>
                <a:cs typeface="Arial"/>
              </a:rPr>
              <a:t>chills,restlessness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spc="-5" dirty="0" smtClean="0">
                <a:latin typeface="Arial"/>
                <a:cs typeface="Arial"/>
              </a:rPr>
              <a:t>nausea  </a:t>
            </a:r>
            <a:r>
              <a:rPr lang="en-US" dirty="0" smtClean="0">
                <a:latin typeface="Arial"/>
                <a:cs typeface="Arial"/>
              </a:rPr>
              <a:t>and </a:t>
            </a:r>
            <a:r>
              <a:rPr lang="en-US" spc="-5" dirty="0" smtClean="0">
                <a:latin typeface="Arial"/>
                <a:cs typeface="Arial"/>
              </a:rPr>
              <a:t>malaise</a:t>
            </a:r>
          </a:p>
          <a:p>
            <a:pPr marL="355600" marR="5080">
              <a:spcBef>
                <a:spcPts val="675"/>
              </a:spcBef>
              <a:tabLst>
                <a:tab pos="354965" algn="l"/>
                <a:tab pos="355600" algn="l"/>
              </a:tabLst>
            </a:pPr>
            <a:endParaRPr lang="en-US" sz="2400" spc="-5" dirty="0" smtClean="0">
              <a:latin typeface="Arial"/>
              <a:cs typeface="Arial"/>
            </a:endParaRPr>
          </a:p>
          <a:p>
            <a:pPr marL="355600" marR="5080">
              <a:spcBef>
                <a:spcPts val="675"/>
              </a:spcBef>
              <a:buNone/>
              <a:tabLst>
                <a:tab pos="354965" algn="l"/>
                <a:tab pos="355600" algn="l"/>
              </a:tabLst>
            </a:pPr>
            <a:r>
              <a:rPr lang="en-US" sz="2400" spc="-10" dirty="0" smtClean="0">
                <a:latin typeface="Arial"/>
                <a:cs typeface="Arial"/>
              </a:rPr>
              <a:t>LOCAL</a:t>
            </a:r>
            <a:r>
              <a:rPr lang="en-US" spc="-10" dirty="0" smtClean="0">
                <a:latin typeface="Arial"/>
                <a:cs typeface="Arial"/>
              </a:rPr>
              <a:t>-</a:t>
            </a:r>
            <a:endParaRPr lang="en-US" dirty="0" smtClean="0">
              <a:latin typeface="Arial"/>
              <a:cs typeface="Arial"/>
            </a:endParaRPr>
          </a:p>
          <a:p>
            <a:pPr marL="12700" marR="54610" indent="295275" algn="just">
              <a:lnSpc>
                <a:spcPct val="100000"/>
              </a:lnSpc>
              <a:spcBef>
                <a:spcPts val="675"/>
              </a:spcBef>
            </a:pPr>
            <a:r>
              <a:rPr lang="en-US" dirty="0" smtClean="0">
                <a:latin typeface="Arial"/>
                <a:cs typeface="Arial"/>
              </a:rPr>
              <a:t>constant </a:t>
            </a:r>
            <a:r>
              <a:rPr lang="en-US" spc="-5" dirty="0" smtClean="0">
                <a:latin typeface="Arial"/>
                <a:cs typeface="Arial"/>
              </a:rPr>
              <a:t>bone </a:t>
            </a:r>
            <a:r>
              <a:rPr lang="en-US" dirty="0" smtClean="0">
                <a:latin typeface="Arial"/>
                <a:cs typeface="Arial"/>
              </a:rPr>
              <a:t>pain, </a:t>
            </a:r>
            <a:r>
              <a:rPr lang="en-US" spc="-5" dirty="0" smtClean="0">
                <a:latin typeface="Arial"/>
                <a:cs typeface="Arial"/>
              </a:rPr>
              <a:t>swelling t</a:t>
            </a:r>
            <a:r>
              <a:rPr lang="en-US" dirty="0" smtClean="0">
                <a:latin typeface="Arial"/>
                <a:cs typeface="Arial"/>
              </a:rPr>
              <a:t>enderness and  </a:t>
            </a:r>
            <a:r>
              <a:rPr lang="en-US" spc="-5" dirty="0" smtClean="0">
                <a:latin typeface="Arial"/>
                <a:cs typeface="Arial"/>
              </a:rPr>
              <a:t>warmth at the site of </a:t>
            </a:r>
            <a:r>
              <a:rPr lang="en-US" dirty="0" smtClean="0">
                <a:latin typeface="Arial"/>
                <a:cs typeface="Arial"/>
              </a:rPr>
              <a:t>infection, </a:t>
            </a:r>
            <a:r>
              <a:rPr lang="en-US" spc="-5" dirty="0" smtClean="0">
                <a:latin typeface="Arial"/>
                <a:cs typeface="Arial"/>
              </a:rPr>
              <a:t>drainage </a:t>
            </a:r>
            <a:r>
              <a:rPr lang="en-US" dirty="0" smtClean="0">
                <a:latin typeface="Arial"/>
                <a:cs typeface="Arial"/>
              </a:rPr>
              <a:t>from </a:t>
            </a:r>
            <a:r>
              <a:rPr lang="en-US" spc="-5" dirty="0" smtClean="0">
                <a:latin typeface="Arial"/>
                <a:cs typeface="Arial"/>
              </a:rPr>
              <a:t>site  and </a:t>
            </a:r>
            <a:r>
              <a:rPr lang="en-US" dirty="0" smtClean="0">
                <a:latin typeface="Arial"/>
                <a:cs typeface="Arial"/>
              </a:rPr>
              <a:t>restricted </a:t>
            </a:r>
            <a:r>
              <a:rPr lang="en-US" spc="-5" dirty="0" smtClean="0">
                <a:latin typeface="Arial"/>
                <a:cs typeface="Arial"/>
              </a:rPr>
              <a:t>movement of </a:t>
            </a:r>
            <a:r>
              <a:rPr lang="en-US" spc="-10" dirty="0" smtClean="0">
                <a:latin typeface="Arial"/>
                <a:cs typeface="Arial"/>
              </a:rPr>
              <a:t>affected</a:t>
            </a:r>
            <a:r>
              <a:rPr lang="en-US" spc="30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part</a:t>
            </a:r>
            <a:endParaRPr lang="en-US" dirty="0" smtClean="0">
              <a:latin typeface="Arial"/>
              <a:cs typeface="Arial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DIAGNOSIS</a:t>
            </a:r>
          </a:p>
          <a:p>
            <a:pPr marL="355600">
              <a:spcBef>
                <a:spcPts val="775"/>
              </a:spcBef>
              <a:tabLst>
                <a:tab pos="354965" algn="l"/>
                <a:tab pos="355600" algn="l"/>
              </a:tabLst>
            </a:pPr>
            <a:r>
              <a:rPr lang="en-US" spc="-5" dirty="0" smtClean="0">
                <a:latin typeface="Arial"/>
                <a:cs typeface="Arial"/>
              </a:rPr>
              <a:t>History and </a:t>
            </a:r>
            <a:r>
              <a:rPr lang="en-US" dirty="0" smtClean="0">
                <a:latin typeface="Arial"/>
                <a:cs typeface="Arial"/>
              </a:rPr>
              <a:t>physical</a:t>
            </a:r>
            <a:r>
              <a:rPr lang="en-US" spc="2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examination</a:t>
            </a:r>
          </a:p>
          <a:p>
            <a:pPr marL="355600" marR="407670">
              <a:spcBef>
                <a:spcPts val="675"/>
              </a:spcBef>
              <a:tabLst>
                <a:tab pos="354965" algn="l"/>
                <a:tab pos="355600" algn="l"/>
              </a:tabLst>
            </a:pPr>
            <a:r>
              <a:rPr lang="en-US" spc="-5" dirty="0" smtClean="0">
                <a:latin typeface="Arial"/>
                <a:cs typeface="Arial"/>
              </a:rPr>
              <a:t>X-ray- Irregular </a:t>
            </a:r>
            <a:r>
              <a:rPr lang="en-US" dirty="0" smtClean="0">
                <a:latin typeface="Arial"/>
                <a:cs typeface="Arial"/>
              </a:rPr>
              <a:t>decalcification, </a:t>
            </a:r>
            <a:r>
              <a:rPr lang="en-US" spc="-5" dirty="0" smtClean="0">
                <a:latin typeface="Arial"/>
                <a:cs typeface="Arial"/>
              </a:rPr>
              <a:t>bone necrosis  </a:t>
            </a:r>
            <a:r>
              <a:rPr lang="en-US" dirty="0" smtClean="0">
                <a:latin typeface="Arial"/>
                <a:cs typeface="Arial"/>
              </a:rPr>
              <a:t>are evident</a:t>
            </a:r>
          </a:p>
          <a:p>
            <a:pPr marL="355600" marR="1303655">
              <a:spcBef>
                <a:spcPts val="670"/>
              </a:spcBef>
              <a:tabLst>
                <a:tab pos="354965" algn="l"/>
                <a:tab pos="355600" algn="l"/>
              </a:tabLst>
            </a:pPr>
            <a:r>
              <a:rPr lang="en-US" spc="-30" dirty="0" smtClean="0">
                <a:latin typeface="Arial"/>
                <a:cs typeface="Arial"/>
              </a:rPr>
              <a:t>Biopsy, </a:t>
            </a:r>
            <a:r>
              <a:rPr lang="en-US" spc="-5" dirty="0" smtClean="0">
                <a:latin typeface="Arial"/>
                <a:cs typeface="Arial"/>
              </a:rPr>
              <a:t>wound </a:t>
            </a:r>
            <a:r>
              <a:rPr lang="en-US" dirty="0" smtClean="0">
                <a:latin typeface="Arial"/>
                <a:cs typeface="Arial"/>
              </a:rPr>
              <a:t>culture- </a:t>
            </a:r>
            <a:r>
              <a:rPr lang="en-US" spc="-5" dirty="0" smtClean="0">
                <a:latin typeface="Arial"/>
                <a:cs typeface="Arial"/>
              </a:rPr>
              <a:t>to determine the  </a:t>
            </a:r>
            <a:r>
              <a:rPr lang="en-US" dirty="0" smtClean="0">
                <a:latin typeface="Arial"/>
                <a:cs typeface="Arial"/>
              </a:rPr>
              <a:t>microorganism</a:t>
            </a:r>
          </a:p>
          <a:p>
            <a:pPr marL="355600">
              <a:spcBef>
                <a:spcPts val="675"/>
              </a:spcBef>
              <a:tabLst>
                <a:tab pos="354965" algn="l"/>
                <a:tab pos="355600" algn="l"/>
              </a:tabLst>
            </a:pPr>
            <a:r>
              <a:rPr lang="en-US" spc="-5" dirty="0" smtClean="0">
                <a:latin typeface="Arial"/>
                <a:cs typeface="Arial"/>
              </a:rPr>
              <a:t>Blood </a:t>
            </a:r>
            <a:r>
              <a:rPr lang="en-US" dirty="0" smtClean="0">
                <a:latin typeface="Arial"/>
                <a:cs typeface="Arial"/>
              </a:rPr>
              <a:t>investigation- </a:t>
            </a:r>
            <a:r>
              <a:rPr lang="en-US" spc="-5" dirty="0" smtClean="0">
                <a:latin typeface="Arial"/>
                <a:cs typeface="Arial"/>
              </a:rPr>
              <a:t>WBC, </a:t>
            </a:r>
            <a:r>
              <a:rPr lang="en-US" spc="-5" dirty="0" err="1" smtClean="0">
                <a:latin typeface="Arial"/>
                <a:cs typeface="Arial"/>
              </a:rPr>
              <a:t>ESR,blood</a:t>
            </a:r>
            <a:r>
              <a:rPr lang="en-US" spc="40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culture</a:t>
            </a:r>
            <a:endParaRPr lang="en-US" dirty="0" smtClean="0">
              <a:latin typeface="Arial"/>
              <a:cs typeface="Arial"/>
            </a:endParaRPr>
          </a:p>
          <a:p>
            <a:pPr marL="355600" marR="5080">
              <a:spcBef>
                <a:spcPts val="670"/>
              </a:spcBef>
              <a:tabLst>
                <a:tab pos="354965" algn="l"/>
                <a:tab pos="355600" algn="l"/>
                <a:tab pos="3761740" algn="l"/>
              </a:tabLst>
            </a:pPr>
            <a:r>
              <a:rPr lang="en-US" spc="-20" dirty="0" err="1" smtClean="0">
                <a:latin typeface="Arial"/>
                <a:cs typeface="Arial"/>
              </a:rPr>
              <a:t>MRI,CT,radionuclide</a:t>
            </a:r>
            <a:r>
              <a:rPr lang="en-US" spc="-20" dirty="0" smtClean="0">
                <a:latin typeface="Arial"/>
                <a:cs typeface="Arial"/>
              </a:rPr>
              <a:t>	</a:t>
            </a:r>
            <a:r>
              <a:rPr lang="en-US" spc="-5" dirty="0" smtClean="0">
                <a:latin typeface="Arial"/>
                <a:cs typeface="Arial"/>
              </a:rPr>
              <a:t>Bone </a:t>
            </a:r>
            <a:r>
              <a:rPr lang="en-US" dirty="0" smtClean="0">
                <a:latin typeface="Arial"/>
                <a:cs typeface="Arial"/>
              </a:rPr>
              <a:t>scan </a:t>
            </a:r>
            <a:r>
              <a:rPr lang="en-US" spc="-5" dirty="0" smtClean="0">
                <a:latin typeface="Arial"/>
                <a:cs typeface="Arial"/>
              </a:rPr>
              <a:t>- </a:t>
            </a:r>
            <a:r>
              <a:rPr lang="en-US" spc="-30" dirty="0" smtClean="0">
                <a:latin typeface="Arial"/>
                <a:cs typeface="Arial"/>
              </a:rPr>
              <a:t>TO </a:t>
            </a:r>
            <a:r>
              <a:rPr lang="en-US" dirty="0" smtClean="0">
                <a:latin typeface="Arial"/>
                <a:cs typeface="Arial"/>
              </a:rPr>
              <a:t>detect</a:t>
            </a:r>
            <a:r>
              <a:rPr lang="en-US" spc="-80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the  </a:t>
            </a:r>
            <a:r>
              <a:rPr lang="en-US" dirty="0" smtClean="0">
                <a:latin typeface="Arial"/>
                <a:cs typeface="Arial"/>
              </a:rPr>
              <a:t>extent </a:t>
            </a:r>
            <a:r>
              <a:rPr lang="en-US" spc="-5" dirty="0" smtClean="0">
                <a:latin typeface="Arial"/>
                <a:cs typeface="Arial"/>
              </a:rPr>
              <a:t>of</a:t>
            </a:r>
            <a:r>
              <a:rPr lang="en-US" spc="-2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infection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MANAGEMENT</a:t>
            </a:r>
          </a:p>
          <a:p>
            <a:pPr>
              <a:buNone/>
            </a:pPr>
            <a:endParaRPr lang="en-US" dirty="0" smtClean="0"/>
          </a:p>
          <a:p>
            <a:pPr marL="355600" marR="1487805">
              <a:spcBef>
                <a:spcPts val="105"/>
              </a:spcBef>
              <a:tabLst>
                <a:tab pos="354965" algn="l"/>
                <a:tab pos="355600" algn="l"/>
              </a:tabLst>
            </a:pPr>
            <a:r>
              <a:rPr lang="en-US" spc="-5" dirty="0" smtClean="0">
                <a:latin typeface="Arial"/>
                <a:cs typeface="Arial"/>
              </a:rPr>
              <a:t>Goal- </a:t>
            </a:r>
            <a:r>
              <a:rPr lang="en-US" dirty="0" smtClean="0">
                <a:latin typeface="Arial"/>
                <a:cs typeface="Arial"/>
              </a:rPr>
              <a:t>control </a:t>
            </a:r>
            <a:r>
              <a:rPr lang="en-US" spc="-5" dirty="0" smtClean="0">
                <a:latin typeface="Arial"/>
                <a:cs typeface="Arial"/>
              </a:rPr>
              <a:t>and halt the</a:t>
            </a:r>
            <a:r>
              <a:rPr lang="en-US" spc="-9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infection  process</a:t>
            </a:r>
          </a:p>
          <a:p>
            <a:pPr marL="355600" marR="1487805" algn="just">
              <a:spcBef>
                <a:spcPts val="105"/>
              </a:spcBef>
              <a:tabLst>
                <a:tab pos="354965" algn="l"/>
                <a:tab pos="355600" algn="l"/>
              </a:tabLst>
            </a:pPr>
            <a:r>
              <a:rPr lang="en-US" spc="-5" dirty="0" smtClean="0">
                <a:latin typeface="Arial"/>
                <a:cs typeface="Arial"/>
              </a:rPr>
              <a:t>immobilize </a:t>
            </a:r>
            <a:r>
              <a:rPr lang="en-US" dirty="0" smtClean="0">
                <a:latin typeface="Arial"/>
                <a:cs typeface="Arial"/>
              </a:rPr>
              <a:t>the </a:t>
            </a:r>
            <a:r>
              <a:rPr lang="en-US" spc="-5" dirty="0" smtClean="0">
                <a:latin typeface="Arial"/>
                <a:cs typeface="Arial"/>
              </a:rPr>
              <a:t>body part </a:t>
            </a:r>
            <a:r>
              <a:rPr lang="en-US" dirty="0" smtClean="0">
                <a:latin typeface="Arial"/>
                <a:cs typeface="Arial"/>
              </a:rPr>
              <a:t>to</a:t>
            </a:r>
            <a:r>
              <a:rPr lang="en-US" spc="-40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prevent  pathological</a:t>
            </a:r>
            <a:r>
              <a:rPr lang="en-US" spc="-2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fractures</a:t>
            </a:r>
          </a:p>
          <a:p>
            <a:pPr marL="355600" marR="45085" algn="just">
              <a:spcBef>
                <a:spcPts val="770"/>
              </a:spcBef>
              <a:buFont typeface="Arial"/>
              <a:buChar char="•"/>
              <a:tabLst>
                <a:tab pos="467995" algn="l"/>
                <a:tab pos="469265" algn="l"/>
              </a:tabLst>
            </a:pPr>
            <a:r>
              <a:rPr lang="en-US" dirty="0" smtClean="0"/>
              <a:t>	</a:t>
            </a:r>
            <a:r>
              <a:rPr lang="en-US" spc="-30" dirty="0" smtClean="0">
                <a:latin typeface="Arial"/>
                <a:cs typeface="Arial"/>
              </a:rPr>
              <a:t>Warm </a:t>
            </a:r>
            <a:r>
              <a:rPr lang="en-US" dirty="0" smtClean="0">
                <a:latin typeface="Arial"/>
                <a:cs typeface="Arial"/>
              </a:rPr>
              <a:t>wet </a:t>
            </a:r>
            <a:r>
              <a:rPr lang="en-US" spc="-5" dirty="0" smtClean="0">
                <a:latin typeface="Arial"/>
                <a:cs typeface="Arial"/>
              </a:rPr>
              <a:t>soaks </a:t>
            </a:r>
            <a:r>
              <a:rPr lang="en-US" dirty="0" smtClean="0">
                <a:latin typeface="Arial"/>
                <a:cs typeface="Arial"/>
              </a:rPr>
              <a:t>for 20 </a:t>
            </a:r>
            <a:r>
              <a:rPr lang="en-US" spc="-5" dirty="0" smtClean="0">
                <a:latin typeface="Arial"/>
                <a:cs typeface="Arial"/>
              </a:rPr>
              <a:t>minutes </a:t>
            </a:r>
            <a:r>
              <a:rPr lang="en-US" dirty="0" smtClean="0">
                <a:latin typeface="Arial"/>
                <a:cs typeface="Arial"/>
              </a:rPr>
              <a:t>several  </a:t>
            </a:r>
            <a:r>
              <a:rPr lang="en-US" spc="-5" dirty="0" smtClean="0">
                <a:latin typeface="Arial"/>
                <a:cs typeface="Arial"/>
              </a:rPr>
              <a:t>times </a:t>
            </a:r>
            <a:r>
              <a:rPr lang="en-US" dirty="0" smtClean="0">
                <a:latin typeface="Arial"/>
                <a:cs typeface="Arial"/>
              </a:rPr>
              <a:t>a </a:t>
            </a:r>
            <a:r>
              <a:rPr lang="en-US" spc="-5" dirty="0" smtClean="0">
                <a:latin typeface="Arial"/>
                <a:cs typeface="Arial"/>
              </a:rPr>
              <a:t>day may </a:t>
            </a:r>
            <a:r>
              <a:rPr lang="en-US" dirty="0" smtClean="0">
                <a:latin typeface="Arial"/>
                <a:cs typeface="Arial"/>
              </a:rPr>
              <a:t>be </a:t>
            </a:r>
            <a:r>
              <a:rPr lang="en-US" spc="-5" dirty="0" smtClean="0">
                <a:latin typeface="Arial"/>
                <a:cs typeface="Arial"/>
              </a:rPr>
              <a:t>prescribed </a:t>
            </a:r>
            <a:r>
              <a:rPr lang="en-US" dirty="0" smtClean="0">
                <a:latin typeface="Arial"/>
                <a:cs typeface="Arial"/>
              </a:rPr>
              <a:t>to</a:t>
            </a:r>
            <a:r>
              <a:rPr lang="en-US" spc="-50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increase  </a:t>
            </a:r>
            <a:r>
              <a:rPr lang="en-US" dirty="0" smtClean="0">
                <a:latin typeface="Arial"/>
                <a:cs typeface="Arial"/>
              </a:rPr>
              <a:t>circulation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Reference</a:t>
            </a:r>
          </a:p>
          <a:p>
            <a:r>
              <a:rPr lang="en-US" dirty="0" smtClean="0"/>
              <a:t>Harsh Mohan Text Book of Pathology</a:t>
            </a:r>
          </a:p>
          <a:p>
            <a:r>
              <a:rPr lang="en-US" dirty="0" smtClean="0"/>
              <a:t>Robbins &amp; </a:t>
            </a:r>
            <a:r>
              <a:rPr lang="en-US" dirty="0" err="1" smtClean="0"/>
              <a:t>Cotran</a:t>
            </a:r>
            <a:r>
              <a:rPr lang="en-US" smtClean="0"/>
              <a:t> Pathologic Basis of Disease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b="1" spc="-5" dirty="0" err="1" smtClean="0">
                <a:cs typeface="Calibri"/>
              </a:rPr>
              <a:t>Aetiology</a:t>
            </a:r>
            <a:r>
              <a:rPr lang="en-US" b="1" spc="-5" dirty="0" smtClean="0">
                <a:cs typeface="Calibri"/>
              </a:rPr>
              <a:t> and</a:t>
            </a:r>
            <a:r>
              <a:rPr lang="en-US" b="1" spc="-75" dirty="0" smtClean="0">
                <a:cs typeface="Calibri"/>
              </a:rPr>
              <a:t> </a:t>
            </a:r>
            <a:r>
              <a:rPr lang="en-US" b="1" spc="-5" dirty="0" smtClean="0">
                <a:cs typeface="Calibri"/>
              </a:rPr>
              <a:t>pathogenesis</a:t>
            </a:r>
          </a:p>
          <a:p>
            <a:pPr>
              <a:buNone/>
            </a:pPr>
            <a:endParaRPr lang="en-US" b="1" spc="-5" dirty="0" smtClean="0">
              <a:cs typeface="Calibri"/>
            </a:endParaRPr>
          </a:p>
          <a:p>
            <a:pPr marL="355600" marR="5080" algn="just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b="1" spc="-5" dirty="0" smtClean="0">
                <a:cs typeface="Calibri"/>
              </a:rPr>
              <a:t>Gender</a:t>
            </a:r>
            <a:r>
              <a:rPr lang="en-US" spc="-5" dirty="0" smtClean="0">
                <a:cs typeface="Calibri"/>
              </a:rPr>
              <a:t>- </a:t>
            </a:r>
            <a:r>
              <a:rPr lang="en-US" dirty="0" smtClean="0">
                <a:cs typeface="Calibri"/>
              </a:rPr>
              <a:t>Women </a:t>
            </a:r>
            <a:r>
              <a:rPr lang="en-US" spc="-5" dirty="0" smtClean="0">
                <a:cs typeface="Calibri"/>
              </a:rPr>
              <a:t>before the menopause are  affected three times more often than men  with </a:t>
            </a:r>
            <a:r>
              <a:rPr lang="en-US" dirty="0" smtClean="0">
                <a:cs typeface="Calibri"/>
              </a:rPr>
              <a:t>an </a:t>
            </a:r>
            <a:r>
              <a:rPr lang="en-US" spc="-5" dirty="0" smtClean="0">
                <a:cs typeface="Calibri"/>
              </a:rPr>
              <a:t>equal </a:t>
            </a:r>
            <a:r>
              <a:rPr lang="en-US" dirty="0" smtClean="0">
                <a:cs typeface="Calibri"/>
              </a:rPr>
              <a:t>sex </a:t>
            </a:r>
            <a:r>
              <a:rPr lang="en-US" spc="-5" dirty="0" smtClean="0">
                <a:cs typeface="Calibri"/>
              </a:rPr>
              <a:t>incidence thereafter  suggesting an </a:t>
            </a:r>
            <a:r>
              <a:rPr lang="en-US" spc="-5" dirty="0" err="1" smtClean="0">
                <a:cs typeface="Calibri"/>
              </a:rPr>
              <a:t>aetiological</a:t>
            </a:r>
            <a:r>
              <a:rPr lang="en-US" spc="-5" dirty="0" smtClean="0">
                <a:cs typeface="Calibri"/>
              </a:rPr>
              <a:t> role for </a:t>
            </a:r>
            <a:r>
              <a:rPr lang="en-US" dirty="0" smtClean="0">
                <a:cs typeface="Calibri"/>
              </a:rPr>
              <a:t>sex  </a:t>
            </a:r>
            <a:r>
              <a:rPr lang="en-US" spc="-5" dirty="0" smtClean="0">
                <a:cs typeface="Calibri"/>
              </a:rPr>
              <a:t>hormones.</a:t>
            </a:r>
            <a:endParaRPr lang="en-US" dirty="0" smtClean="0">
              <a:cs typeface="Calibri"/>
            </a:endParaRPr>
          </a:p>
          <a:p>
            <a:pPr marL="355600" marR="187960" algn="just">
              <a:spcBef>
                <a:spcPts val="7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b="1" spc="-5" dirty="0" smtClean="0">
                <a:cs typeface="Calibri"/>
              </a:rPr>
              <a:t>Familial </a:t>
            </a:r>
            <a:r>
              <a:rPr lang="en-US" spc="-5" dirty="0" smtClean="0">
                <a:cs typeface="Calibri"/>
              </a:rPr>
              <a:t>-There is an increased incidence in  </a:t>
            </a:r>
            <a:r>
              <a:rPr lang="en-US" spc="-10" dirty="0" smtClean="0">
                <a:cs typeface="Calibri"/>
              </a:rPr>
              <a:t>those </a:t>
            </a:r>
            <a:r>
              <a:rPr lang="en-US" spc="-5" dirty="0" smtClean="0">
                <a:cs typeface="Calibri"/>
              </a:rPr>
              <a:t>with </a:t>
            </a:r>
            <a:r>
              <a:rPr lang="en-US" dirty="0" smtClean="0">
                <a:cs typeface="Calibri"/>
              </a:rPr>
              <a:t>a </a:t>
            </a:r>
            <a:r>
              <a:rPr lang="en-US" spc="-5" dirty="0" smtClean="0">
                <a:cs typeface="Calibri"/>
              </a:rPr>
              <a:t>family history of</a:t>
            </a:r>
            <a:r>
              <a:rPr lang="en-US" spc="-50" dirty="0" smtClean="0">
                <a:cs typeface="Calibri"/>
              </a:rPr>
              <a:t> </a:t>
            </a:r>
            <a:r>
              <a:rPr lang="en-US" spc="-5" dirty="0" smtClean="0">
                <a:cs typeface="Calibri"/>
              </a:rPr>
              <a:t>RA.</a:t>
            </a:r>
            <a:endParaRPr lang="en-US" dirty="0" smtClean="0">
              <a:cs typeface="Calibri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endParaRPr lang="en-US" b="1" spc="-5" dirty="0" smtClean="0">
              <a:cs typeface="Calibri"/>
            </a:endParaRPr>
          </a:p>
          <a:p>
            <a:pPr>
              <a:buNone/>
            </a:pPr>
            <a:endParaRPr lang="en-US" b="1" spc="-5" dirty="0" smtClean="0">
              <a:cs typeface="Calibri"/>
            </a:endParaRPr>
          </a:p>
          <a:p>
            <a:pPr>
              <a:buNone/>
            </a:pPr>
            <a:r>
              <a:rPr lang="en-US" b="1" spc="-5" dirty="0" smtClean="0">
                <a:cs typeface="Calibri"/>
              </a:rPr>
              <a:t>Genetic factors </a:t>
            </a:r>
            <a:r>
              <a:rPr lang="en-US" b="1" dirty="0" smtClean="0">
                <a:cs typeface="Calibri"/>
              </a:rPr>
              <a:t>–</a:t>
            </a:r>
          </a:p>
          <a:p>
            <a:pPr>
              <a:buNone/>
            </a:pPr>
            <a:endParaRPr lang="en-US" b="1" dirty="0" smtClean="0">
              <a:cs typeface="Calibri"/>
            </a:endParaRPr>
          </a:p>
          <a:p>
            <a:pPr algn="just">
              <a:buNone/>
            </a:pPr>
            <a:r>
              <a:rPr lang="en-US" b="1" spc="-5" dirty="0" smtClean="0">
                <a:cs typeface="Calibri"/>
              </a:rPr>
              <a:t>		</a:t>
            </a:r>
            <a:r>
              <a:rPr lang="en-US" spc="-5" dirty="0" smtClean="0">
                <a:cs typeface="Calibri"/>
              </a:rPr>
              <a:t>Human </a:t>
            </a:r>
            <a:r>
              <a:rPr lang="en-US" spc="-5" dirty="0" err="1" smtClean="0">
                <a:cs typeface="Calibri"/>
              </a:rPr>
              <a:t>leucocyte</a:t>
            </a:r>
            <a:r>
              <a:rPr lang="en-US" spc="-5" dirty="0" smtClean="0">
                <a:cs typeface="Calibri"/>
              </a:rPr>
              <a:t> antigen  (HLA)-DR4 and HLA-DRB1* </a:t>
            </a:r>
            <a:r>
              <a:rPr lang="en-US" spc="-10" dirty="0" smtClean="0">
                <a:cs typeface="Calibri"/>
              </a:rPr>
              <a:t>0404/0401 </a:t>
            </a:r>
            <a:r>
              <a:rPr lang="en-US" spc="-5" dirty="0" smtClean="0">
                <a:cs typeface="Calibri"/>
              </a:rPr>
              <a:t>confer  </a:t>
            </a:r>
            <a:r>
              <a:rPr lang="en-US" spc="-10" dirty="0" smtClean="0">
                <a:cs typeface="Calibri"/>
              </a:rPr>
              <a:t>susceptibility </a:t>
            </a:r>
            <a:r>
              <a:rPr lang="en-US" spc="-5" dirty="0" smtClean="0">
                <a:cs typeface="Calibri"/>
              </a:rPr>
              <a:t>to </a:t>
            </a:r>
            <a:r>
              <a:rPr lang="en-US" dirty="0" smtClean="0">
                <a:cs typeface="Calibri"/>
              </a:rPr>
              <a:t>RA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spc="-5" dirty="0" smtClean="0">
                <a:cs typeface="Calibri"/>
              </a:rPr>
              <a:t>Pa</a:t>
            </a:r>
            <a:r>
              <a:rPr lang="en-US" b="1" dirty="0" smtClean="0">
                <a:cs typeface="Calibri"/>
              </a:rPr>
              <a:t>t</a:t>
            </a:r>
            <a:r>
              <a:rPr lang="en-US" b="1" spc="-5" dirty="0" smtClean="0">
                <a:cs typeface="Calibri"/>
              </a:rPr>
              <a:t>h</a:t>
            </a:r>
            <a:r>
              <a:rPr lang="en-US" b="1" spc="-10" dirty="0" smtClean="0">
                <a:cs typeface="Calibri"/>
              </a:rPr>
              <a:t>o</a:t>
            </a:r>
            <a:r>
              <a:rPr lang="en-US" b="1" spc="-5" dirty="0" smtClean="0">
                <a:cs typeface="Calibri"/>
              </a:rPr>
              <a:t>l</a:t>
            </a:r>
            <a:r>
              <a:rPr lang="en-US" b="1" dirty="0" smtClean="0">
                <a:cs typeface="Calibri"/>
              </a:rPr>
              <a:t>o</a:t>
            </a:r>
            <a:r>
              <a:rPr lang="en-US" b="1" spc="-5" dirty="0" smtClean="0">
                <a:cs typeface="Calibri"/>
              </a:rPr>
              <a:t>gy</a:t>
            </a:r>
          </a:p>
          <a:p>
            <a:pPr marL="355600" marR="5080" algn="just">
              <a:lnSpc>
                <a:spcPct val="899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000" spc="-5" dirty="0" smtClean="0">
                <a:cs typeface="Calibri"/>
              </a:rPr>
              <a:t>RA is characterized by </a:t>
            </a:r>
            <a:r>
              <a:rPr lang="en-US" sz="3000" spc="-5" dirty="0" err="1" smtClean="0">
                <a:cs typeface="Calibri"/>
              </a:rPr>
              <a:t>synovitis</a:t>
            </a:r>
            <a:r>
              <a:rPr lang="en-US" sz="3000" spc="-5" dirty="0" smtClean="0">
                <a:cs typeface="Calibri"/>
              </a:rPr>
              <a:t> with </a:t>
            </a:r>
            <a:r>
              <a:rPr lang="en-US" sz="3000" spc="-10" dirty="0" smtClean="0">
                <a:cs typeface="Calibri"/>
              </a:rPr>
              <a:t>thickening </a:t>
            </a:r>
            <a:r>
              <a:rPr lang="en-US" sz="3000" dirty="0" smtClean="0">
                <a:cs typeface="Calibri"/>
              </a:rPr>
              <a:t>of  </a:t>
            </a:r>
            <a:r>
              <a:rPr lang="en-US" sz="3000" spc="-5" dirty="0" smtClean="0">
                <a:cs typeface="Calibri"/>
              </a:rPr>
              <a:t>the synovial </a:t>
            </a:r>
            <a:r>
              <a:rPr lang="en-US" sz="3000" spc="-10" dirty="0" smtClean="0">
                <a:cs typeface="Calibri"/>
              </a:rPr>
              <a:t>lining </a:t>
            </a:r>
            <a:r>
              <a:rPr lang="en-US" sz="3000" dirty="0" smtClean="0">
                <a:cs typeface="Calibri"/>
              </a:rPr>
              <a:t>and </a:t>
            </a:r>
            <a:r>
              <a:rPr lang="en-US" sz="3000" spc="-5" dirty="0" smtClean="0">
                <a:cs typeface="Calibri"/>
              </a:rPr>
              <a:t>infiltration by  inflammatory cells.</a:t>
            </a:r>
            <a:endParaRPr lang="en-US" sz="3000" dirty="0" smtClean="0">
              <a:cs typeface="Calibri"/>
            </a:endParaRPr>
          </a:p>
          <a:p>
            <a:pPr marL="355600" marR="987425" algn="just">
              <a:lnSpc>
                <a:spcPts val="324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000" spc="-5" dirty="0" smtClean="0">
                <a:cs typeface="Calibri"/>
              </a:rPr>
              <a:t>Generation of new synovial blood vessels is  </a:t>
            </a:r>
            <a:r>
              <a:rPr lang="en-US" sz="3000" spc="-10" dirty="0" smtClean="0">
                <a:cs typeface="Calibri"/>
              </a:rPr>
              <a:t>induced </a:t>
            </a:r>
            <a:r>
              <a:rPr lang="en-US" sz="3000" spc="-5" dirty="0" smtClean="0">
                <a:cs typeface="Calibri"/>
              </a:rPr>
              <a:t>by </a:t>
            </a:r>
            <a:r>
              <a:rPr lang="en-US" sz="3000" spc="-5" dirty="0" err="1" smtClean="0">
                <a:cs typeface="Calibri"/>
              </a:rPr>
              <a:t>angiogenic</a:t>
            </a:r>
            <a:r>
              <a:rPr lang="en-US" sz="3000" spc="5" dirty="0" smtClean="0">
                <a:cs typeface="Calibri"/>
              </a:rPr>
              <a:t> </a:t>
            </a:r>
            <a:r>
              <a:rPr lang="en-US" sz="3000" spc="-5" dirty="0" smtClean="0">
                <a:cs typeface="Calibri"/>
              </a:rPr>
              <a:t>cytokines</a:t>
            </a:r>
            <a:endParaRPr lang="en-US" sz="3000" dirty="0" smtClean="0">
              <a:cs typeface="Calibri"/>
            </a:endParaRPr>
          </a:p>
          <a:p>
            <a:pPr marL="355600" marR="769620" algn="just">
              <a:lnSpc>
                <a:spcPts val="3240"/>
              </a:lnSpc>
              <a:spcBef>
                <a:spcPts val="7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000" spc="-5" dirty="0" smtClean="0">
                <a:cs typeface="Calibri"/>
              </a:rPr>
              <a:t>Activated </a:t>
            </a:r>
            <a:r>
              <a:rPr lang="en-US" sz="3000" spc="-10" dirty="0" smtClean="0">
                <a:cs typeface="Calibri"/>
              </a:rPr>
              <a:t>endothelial </a:t>
            </a:r>
            <a:r>
              <a:rPr lang="en-US" sz="3000" spc="-5" dirty="0" smtClean="0">
                <a:cs typeface="Calibri"/>
              </a:rPr>
              <a:t>cells </a:t>
            </a:r>
            <a:r>
              <a:rPr lang="en-US" sz="3000" spc="-10" dirty="0" smtClean="0">
                <a:cs typeface="Calibri"/>
              </a:rPr>
              <a:t>produce adhesion  molecules</a:t>
            </a:r>
            <a:endParaRPr lang="en-US" sz="3000" dirty="0" smtClean="0">
              <a:cs typeface="Calibri"/>
            </a:endParaRPr>
          </a:p>
          <a:p>
            <a:pPr marL="755650" lvl="1" algn="just">
              <a:spcBef>
                <a:spcPts val="280"/>
              </a:spcBef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lang="en-US" sz="2600" spc="-5" dirty="0" smtClean="0">
                <a:cs typeface="Calibri"/>
              </a:rPr>
              <a:t>vascular </a:t>
            </a:r>
            <a:r>
              <a:rPr lang="en-US" sz="2600" dirty="0" smtClean="0">
                <a:cs typeface="Calibri"/>
              </a:rPr>
              <a:t>cell </a:t>
            </a:r>
            <a:r>
              <a:rPr lang="en-US" sz="2600" spc="-5" dirty="0" smtClean="0">
                <a:cs typeface="Calibri"/>
              </a:rPr>
              <a:t>adhesion molecule-1</a:t>
            </a:r>
            <a:r>
              <a:rPr lang="en-US" sz="2600" spc="-15" dirty="0" smtClean="0">
                <a:cs typeface="Calibri"/>
              </a:rPr>
              <a:t> </a:t>
            </a:r>
            <a:r>
              <a:rPr lang="en-US" sz="2600" dirty="0" smtClean="0">
                <a:cs typeface="Calibri"/>
              </a:rPr>
              <a:t>(VCAM-1)</a:t>
            </a:r>
          </a:p>
          <a:p>
            <a:pPr marL="355600" marR="262890" algn="just">
              <a:lnSpc>
                <a:spcPts val="324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000" spc="-10" dirty="0" smtClean="0">
                <a:cs typeface="Calibri"/>
              </a:rPr>
              <a:t>Which expedite </a:t>
            </a:r>
            <a:r>
              <a:rPr lang="en-US" sz="3000" spc="-5" dirty="0" err="1" smtClean="0">
                <a:cs typeface="Calibri"/>
              </a:rPr>
              <a:t>extravasation</a:t>
            </a:r>
            <a:r>
              <a:rPr lang="en-US" sz="3000" spc="-5" dirty="0" smtClean="0">
                <a:cs typeface="Calibri"/>
              </a:rPr>
              <a:t> of </a:t>
            </a:r>
            <a:r>
              <a:rPr lang="en-US" sz="3000" spc="-10" dirty="0" smtClean="0">
                <a:cs typeface="Calibri"/>
              </a:rPr>
              <a:t>leucocytes into  </a:t>
            </a:r>
            <a:r>
              <a:rPr lang="en-US" sz="3000" spc="-5" dirty="0" smtClean="0">
                <a:cs typeface="Calibri"/>
              </a:rPr>
              <a:t>the</a:t>
            </a:r>
            <a:r>
              <a:rPr lang="en-US" sz="3000" spc="-10" dirty="0" smtClean="0">
                <a:cs typeface="Calibri"/>
              </a:rPr>
              <a:t> </a:t>
            </a:r>
            <a:r>
              <a:rPr lang="en-US" sz="3000" spc="-5" dirty="0" err="1" smtClean="0">
                <a:cs typeface="Calibri"/>
              </a:rPr>
              <a:t>synovium</a:t>
            </a:r>
            <a:r>
              <a:rPr lang="en-US" sz="3000" spc="-5" dirty="0" smtClean="0">
                <a:cs typeface="Calibri"/>
              </a:rPr>
              <a:t>.</a:t>
            </a:r>
            <a:endParaRPr lang="en-US" sz="3000" dirty="0" smtClean="0">
              <a:cs typeface="Calibri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114800"/>
          </a:xfrm>
        </p:spPr>
        <p:txBody>
          <a:bodyPr/>
          <a:lstStyle/>
          <a:p>
            <a:pPr marL="355600" marR="508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pc="-5" dirty="0" smtClean="0">
                <a:cs typeface="Calibri"/>
              </a:rPr>
              <a:t>The </a:t>
            </a:r>
            <a:r>
              <a:rPr lang="en-US" spc="-5" dirty="0" err="1" smtClean="0">
                <a:cs typeface="Calibri"/>
              </a:rPr>
              <a:t>synovium</a:t>
            </a:r>
            <a:r>
              <a:rPr lang="en-US" spc="-5" dirty="0" smtClean="0">
                <a:cs typeface="Calibri"/>
              </a:rPr>
              <a:t> proliferates and grows out over  </a:t>
            </a:r>
            <a:r>
              <a:rPr lang="en-US" spc="-10" dirty="0" smtClean="0">
                <a:cs typeface="Calibri"/>
              </a:rPr>
              <a:t>the </a:t>
            </a:r>
            <a:r>
              <a:rPr lang="en-US" spc="-5" dirty="0" smtClean="0">
                <a:cs typeface="Calibri"/>
              </a:rPr>
              <a:t>surface of cartilage, producing </a:t>
            </a:r>
            <a:r>
              <a:rPr lang="en-US" dirty="0" smtClean="0">
                <a:cs typeface="Calibri"/>
              </a:rPr>
              <a:t>a </a:t>
            </a:r>
            <a:r>
              <a:rPr lang="en-US" spc="-5" dirty="0" err="1" smtClean="0">
                <a:cs typeface="Calibri"/>
              </a:rPr>
              <a:t>tumour</a:t>
            </a:r>
            <a:r>
              <a:rPr lang="en-US" spc="-5" dirty="0" smtClean="0">
                <a:cs typeface="Calibri"/>
              </a:rPr>
              <a:t>-  like mass called</a:t>
            </a:r>
            <a:r>
              <a:rPr lang="en-US" spc="-20" dirty="0" smtClean="0">
                <a:cs typeface="Calibri"/>
              </a:rPr>
              <a:t> </a:t>
            </a:r>
            <a:r>
              <a:rPr lang="en-US" spc="-5" dirty="0" smtClean="0">
                <a:cs typeface="Calibri"/>
              </a:rPr>
              <a:t>‘</a:t>
            </a:r>
            <a:r>
              <a:rPr lang="en-US" spc="-5" dirty="0" err="1" smtClean="0">
                <a:cs typeface="Calibri"/>
              </a:rPr>
              <a:t>pannus</a:t>
            </a:r>
            <a:r>
              <a:rPr lang="en-US" spc="-5" dirty="0" smtClean="0">
                <a:cs typeface="Calibri"/>
              </a:rPr>
              <a:t>’</a:t>
            </a:r>
            <a:endParaRPr lang="en-US" dirty="0" smtClean="0">
              <a:cs typeface="Calibri"/>
            </a:endParaRPr>
          </a:p>
          <a:p>
            <a:pPr marL="355600" marR="349885">
              <a:spcBef>
                <a:spcPts val="7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pc="-5" dirty="0" err="1" smtClean="0">
                <a:cs typeface="Calibri"/>
              </a:rPr>
              <a:t>Pannus</a:t>
            </a:r>
            <a:r>
              <a:rPr lang="en-US" spc="-5" dirty="0" smtClean="0">
                <a:cs typeface="Calibri"/>
              </a:rPr>
              <a:t> destroys </a:t>
            </a:r>
            <a:r>
              <a:rPr lang="en-US" spc="-10" dirty="0" smtClean="0">
                <a:cs typeface="Calibri"/>
              </a:rPr>
              <a:t>the </a:t>
            </a:r>
            <a:r>
              <a:rPr lang="en-US" spc="-5" dirty="0" err="1" smtClean="0">
                <a:cs typeface="Calibri"/>
              </a:rPr>
              <a:t>articular</a:t>
            </a:r>
            <a:r>
              <a:rPr lang="en-US" spc="-5" dirty="0" smtClean="0">
                <a:cs typeface="Calibri"/>
              </a:rPr>
              <a:t> cartilage and  </a:t>
            </a:r>
            <a:r>
              <a:rPr lang="en-US" spc="-5" dirty="0" err="1" smtClean="0">
                <a:cs typeface="Calibri"/>
              </a:rPr>
              <a:t>subchondral</a:t>
            </a:r>
            <a:r>
              <a:rPr lang="en-US" spc="-5" dirty="0" smtClean="0">
                <a:cs typeface="Calibri"/>
              </a:rPr>
              <a:t> bone, producing bony</a:t>
            </a:r>
            <a:r>
              <a:rPr lang="en-US" spc="-60" dirty="0" smtClean="0">
                <a:cs typeface="Calibri"/>
              </a:rPr>
              <a:t> </a:t>
            </a:r>
            <a:r>
              <a:rPr lang="en-US" spc="-5" dirty="0" smtClean="0">
                <a:cs typeface="Calibri"/>
              </a:rPr>
              <a:t>erosions</a:t>
            </a:r>
            <a:endParaRPr lang="en-US" dirty="0" smtClean="0">
              <a:cs typeface="Calibri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b="1" spc="-5" dirty="0" smtClean="0">
                <a:cs typeface="Calibri"/>
              </a:rPr>
              <a:t>Clinical</a:t>
            </a:r>
            <a:r>
              <a:rPr lang="en-US" b="1" spc="-85" dirty="0" smtClean="0">
                <a:cs typeface="Calibri"/>
              </a:rPr>
              <a:t> </a:t>
            </a:r>
            <a:r>
              <a:rPr lang="en-US" b="1" spc="-5" dirty="0" smtClean="0">
                <a:cs typeface="Calibri"/>
              </a:rPr>
              <a:t>features</a:t>
            </a:r>
          </a:p>
          <a:p>
            <a:pPr marL="355600"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pc="-5" dirty="0" smtClean="0">
                <a:cs typeface="Calibri"/>
              </a:rPr>
              <a:t>Onset </a:t>
            </a:r>
            <a:r>
              <a:rPr lang="en-US" dirty="0" smtClean="0">
                <a:cs typeface="Calibri"/>
              </a:rPr>
              <a:t>of</a:t>
            </a:r>
            <a:r>
              <a:rPr lang="en-US" spc="-35" dirty="0" smtClean="0">
                <a:cs typeface="Calibri"/>
              </a:rPr>
              <a:t> </a:t>
            </a:r>
            <a:r>
              <a:rPr lang="en-US" spc="-5" dirty="0" smtClean="0">
                <a:cs typeface="Calibri"/>
              </a:rPr>
              <a:t>pain</a:t>
            </a:r>
            <a:endParaRPr lang="en-US" dirty="0" smtClean="0">
              <a:cs typeface="Calibri"/>
            </a:endParaRPr>
          </a:p>
          <a:p>
            <a:pPr marL="355600" marR="31750">
              <a:lnSpc>
                <a:spcPts val="3450"/>
              </a:lnSpc>
              <a:spcBef>
                <a:spcPts val="8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pc="-5" dirty="0" smtClean="0">
                <a:cs typeface="Calibri"/>
              </a:rPr>
              <a:t>Early-morning </a:t>
            </a:r>
            <a:r>
              <a:rPr lang="en-US" spc="-10" dirty="0" smtClean="0">
                <a:cs typeface="Calibri"/>
              </a:rPr>
              <a:t>stiffness </a:t>
            </a:r>
            <a:r>
              <a:rPr lang="en-US" spc="-5" dirty="0" smtClean="0">
                <a:cs typeface="Calibri"/>
              </a:rPr>
              <a:t>(lasting more than </a:t>
            </a:r>
            <a:r>
              <a:rPr lang="en-US" spc="-10" dirty="0" smtClean="0">
                <a:cs typeface="Calibri"/>
              </a:rPr>
              <a:t>30  </a:t>
            </a:r>
            <a:r>
              <a:rPr lang="en-US" spc="-5" dirty="0" smtClean="0">
                <a:cs typeface="Calibri"/>
              </a:rPr>
              <a:t>minutes)</a:t>
            </a:r>
            <a:endParaRPr lang="en-US" dirty="0" smtClean="0">
              <a:cs typeface="Calibri"/>
            </a:endParaRPr>
          </a:p>
          <a:p>
            <a:pPr marL="355600" marR="203200">
              <a:lnSpc>
                <a:spcPts val="345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pc="-5" dirty="0" smtClean="0">
                <a:cs typeface="Calibri"/>
              </a:rPr>
              <a:t>Swelling in the small joints of the hands and  feet</a:t>
            </a:r>
            <a:endParaRPr lang="en-US" dirty="0" smtClean="0">
              <a:cs typeface="Calibri"/>
            </a:endParaRPr>
          </a:p>
          <a:p>
            <a:pPr marL="355600" marR="5080">
              <a:lnSpc>
                <a:spcPts val="3450"/>
              </a:lnSpc>
              <a:spcBef>
                <a:spcPts val="8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pc="-5" dirty="0" smtClean="0">
                <a:cs typeface="Calibri"/>
              </a:rPr>
              <a:t>As the disease progresses there </a:t>
            </a:r>
            <a:r>
              <a:rPr lang="en-US" dirty="0" smtClean="0">
                <a:cs typeface="Calibri"/>
              </a:rPr>
              <a:t>is </a:t>
            </a:r>
            <a:r>
              <a:rPr lang="en-US" spc="-5" dirty="0" smtClean="0">
                <a:cs typeface="Calibri"/>
              </a:rPr>
              <a:t>weakening  of joint</a:t>
            </a:r>
            <a:r>
              <a:rPr lang="en-US" spc="-35" dirty="0" smtClean="0">
                <a:cs typeface="Calibri"/>
              </a:rPr>
              <a:t> </a:t>
            </a:r>
            <a:r>
              <a:rPr lang="en-US" spc="-5" dirty="0" smtClean="0">
                <a:cs typeface="Calibri"/>
              </a:rPr>
              <a:t>capsules</a:t>
            </a:r>
            <a:endParaRPr lang="en-US" dirty="0" smtClean="0">
              <a:cs typeface="Calibri"/>
            </a:endParaRPr>
          </a:p>
          <a:p>
            <a:pPr marL="755650" lvl="1">
              <a:spcBef>
                <a:spcPts val="310"/>
              </a:spcBef>
              <a:buFont typeface="Arial"/>
              <a:buChar char="–"/>
              <a:tabLst>
                <a:tab pos="755650" algn="l"/>
              </a:tabLst>
            </a:pPr>
            <a:r>
              <a:rPr lang="en-US" spc="-5" dirty="0" smtClean="0">
                <a:cs typeface="Calibri"/>
              </a:rPr>
              <a:t>joint</a:t>
            </a:r>
            <a:r>
              <a:rPr lang="en-US" spc="-10" dirty="0" smtClean="0">
                <a:cs typeface="Calibri"/>
              </a:rPr>
              <a:t> instability</a:t>
            </a:r>
            <a:endParaRPr lang="en-US" dirty="0" smtClean="0">
              <a:cs typeface="Calibri"/>
            </a:endParaRPr>
          </a:p>
          <a:p>
            <a:pPr marL="755650" lvl="1">
              <a:spcBef>
                <a:spcPts val="360"/>
              </a:spcBef>
              <a:buFont typeface="Arial"/>
              <a:buChar char="–"/>
              <a:tabLst>
                <a:tab pos="755650" algn="l"/>
              </a:tabLst>
            </a:pPr>
            <a:r>
              <a:rPr lang="en-US" spc="-10" dirty="0" err="1" smtClean="0">
                <a:cs typeface="Calibri"/>
              </a:rPr>
              <a:t>Subluxation</a:t>
            </a:r>
            <a:endParaRPr lang="en-US" dirty="0" smtClean="0">
              <a:cs typeface="Calibri"/>
            </a:endParaRPr>
          </a:p>
          <a:p>
            <a:pPr marL="755650" lvl="1">
              <a:spcBef>
                <a:spcPts val="360"/>
              </a:spcBef>
              <a:buFont typeface="Arial"/>
              <a:buChar char="–"/>
              <a:tabLst>
                <a:tab pos="755650" algn="l"/>
              </a:tabLst>
            </a:pPr>
            <a:r>
              <a:rPr lang="en-US" spc="-10" dirty="0" smtClean="0">
                <a:cs typeface="Calibri"/>
              </a:rPr>
              <a:t>deformity</a:t>
            </a:r>
            <a:endParaRPr lang="en-US" dirty="0" smtClean="0">
              <a:cs typeface="Calibri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608</Words>
  <Application>Microsoft Office PowerPoint</Application>
  <PresentationFormat>On-screen Show (4:3)</PresentationFormat>
  <Paragraphs>120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Concourse</vt:lpstr>
      <vt:lpstr>BONES DISEASE CONDITIONS   Dr. R.S.G.SOWMYA,  Assistant Professor Dept of Pathology, SKHMC, kulasekharam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OSTEOMYELITIS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BONES DISEASE CONDITIONS</dc:title>
  <dc:creator>sowmy</dc:creator>
  <cp:lastModifiedBy>New</cp:lastModifiedBy>
  <cp:revision>10</cp:revision>
  <dcterms:created xsi:type="dcterms:W3CDTF">2006-08-16T00:00:00Z</dcterms:created>
  <dcterms:modified xsi:type="dcterms:W3CDTF">2020-10-30T07:39:08Z</dcterms:modified>
</cp:coreProperties>
</file>